
<file path=[Content_Types].xml><?xml version="1.0" encoding="utf-8"?>
<Types xmlns="http://schemas.openxmlformats.org/package/2006/content-types"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slideLayouts/slideLayout12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21.jpg" ContentType="image/jpeg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  <p:sldMasterId id="2147483661" r:id="rId3"/>
  </p:sldMasterIdLst>
  <p:notesMasterIdLst>
    <p:notesMasterId r:id="rId14"/>
  </p:notesMasterIdLst>
  <p:sldIdLst>
    <p:sldId id="356" r:id="rId4"/>
    <p:sldId id="358" r:id="rId5"/>
    <p:sldId id="359" r:id="rId6"/>
    <p:sldId id="370" r:id="rId7"/>
    <p:sldId id="361" r:id="rId8"/>
    <p:sldId id="373" r:id="rId9"/>
    <p:sldId id="360" r:id="rId10"/>
    <p:sldId id="362" r:id="rId11"/>
    <p:sldId id="372" r:id="rId12"/>
    <p:sldId id="36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0C6E"/>
    <a:srgbClr val="692266"/>
    <a:srgbClr val="DEC9FB"/>
    <a:srgbClr val="F7E4FC"/>
    <a:srgbClr val="61106A"/>
    <a:srgbClr val="AC2761"/>
    <a:srgbClr val="862C73"/>
    <a:srgbClr val="9214B4"/>
    <a:srgbClr val="AB17D3"/>
    <a:srgbClr val="3C65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3" d="100"/>
          <a:sy n="93" d="100"/>
        </p:scale>
        <p:origin x="1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presProps" Target="pres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D84938-860B-40A8-9DE6-812BAC971F07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2DB2CD-2A9E-4DF6-82E8-63C03AA850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水生态损害严重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水生态损害严重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水生态损害严重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1093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水生态损害严重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水生态损害严重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5113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水生态损害严重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水生态损害严重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水生态损害严重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B73C29-3AF3-4C18-9864-AA02F60BA05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0385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904DB1EA-3FAC-41CE-A40B-EE2C07A60573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Ext-Normal"/>
                <a:ea typeface="OPPOSans B"/>
                <a:cs typeface="+mn-cs"/>
              </a:rPr>
              <a:t>2023/12/28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C7EE5D8-6200-46CA-A960-1DA5B550D24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HelveticaExt-Normal"/>
                <a:ea typeface="OPPOSans B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C42140-CB71-4442-8529-49571E635128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5CC601-7129-4E41-8F55-52C3B7702D0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DB1EA-3FAC-41CE-A40B-EE2C07A6057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EE5D8-6200-46CA-A960-1DA5B550D2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4DB1EA-3FAC-41CE-A40B-EE2C07A60573}" type="datetimeFigureOut">
              <a:rPr lang="zh-CN" altLang="en-US" smtClean="0"/>
              <a:t>2023/12/28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7EE5D8-6200-46CA-A960-1DA5B550D24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18" Type="http://schemas.openxmlformats.org/officeDocument/2006/relationships/image" Target="../media/image15.svg"/><Relationship Id="rId3" Type="http://schemas.openxmlformats.org/officeDocument/2006/relationships/image" Target="../media/image3.jpeg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3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5" Type="http://schemas.openxmlformats.org/officeDocument/2006/relationships/image" Target="../media/image12.png"/><Relationship Id="rId10" Type="http://schemas.openxmlformats.org/officeDocument/2006/relationships/image" Target="../media/image7.svg"/><Relationship Id="rId4" Type="http://schemas.openxmlformats.org/officeDocument/2006/relationships/image" Target="../media/image1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jpg"/><Relationship Id="rId10" Type="http://schemas.microsoft.com/office/2007/relationships/hdphoto" Target="../media/hdphoto1.wdp"/><Relationship Id="rId4" Type="http://schemas.openxmlformats.org/officeDocument/2006/relationships/image" Target="../media/image17.svg"/><Relationship Id="rId9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microsoft.com/office/2007/relationships/hdphoto" Target="../media/hdphoto1.wdp"/><Relationship Id="rId9" Type="http://schemas.openxmlformats.org/officeDocument/2006/relationships/image" Target="../media/image20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microsoft.com/office/2007/relationships/hdphoto" Target="../media/hdphoto1.wdp"/><Relationship Id="rId2" Type="http://schemas.openxmlformats.org/officeDocument/2006/relationships/tags" Target="../tags/tag2.xml"/><Relationship Id="rId16" Type="http://schemas.openxmlformats.org/officeDocument/2006/relationships/image" Target="../media/image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notesSlide" Target="../notesSlides/notesSlide4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image" Target="../media/image27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-17748" y="-164983"/>
            <a:ext cx="12227495" cy="6050360"/>
          </a:xfrm>
          <a:prstGeom prst="rect">
            <a:avLst/>
          </a:prstGeom>
          <a:gradFill flip="none" rotWithShape="1">
            <a:gsLst>
              <a:gs pos="100000">
                <a:srgbClr val="992164"/>
              </a:gs>
              <a:gs pos="73000">
                <a:srgbClr val="7A1769"/>
              </a:gs>
              <a:gs pos="0">
                <a:srgbClr val="580C6E"/>
              </a:gs>
              <a:gs pos="100000">
                <a:srgbClr val="AC276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9" name="组合 108"/>
          <p:cNvGrpSpPr/>
          <p:nvPr/>
        </p:nvGrpSpPr>
        <p:grpSpPr>
          <a:xfrm>
            <a:off x="676709" y="1070728"/>
            <a:ext cx="3001231" cy="923425"/>
            <a:chOff x="9730702" y="211219"/>
            <a:chExt cx="2374282" cy="701101"/>
          </a:xfrm>
        </p:grpSpPr>
        <p:pic>
          <p:nvPicPr>
            <p:cNvPr id="110" name="图片 109"/>
            <p:cNvPicPr>
              <a:picLocks noChangeAspect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111" name="图片 110"/>
            <p:cNvPicPr>
              <a:picLocks noChangeAspect="1"/>
            </p:cNvPicPr>
            <p:nvPr/>
          </p:nvPicPr>
          <p:blipFill rotWithShape="1">
            <a:blip r:embed="rId4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sp>
        <p:nvSpPr>
          <p:cNvPr id="116" name="文本框 115"/>
          <p:cNvSpPr txBox="1"/>
          <p:nvPr/>
        </p:nvSpPr>
        <p:spPr>
          <a:xfrm>
            <a:off x="676709" y="2387721"/>
            <a:ext cx="879341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dirty="0">
                <a:solidFill>
                  <a:prstClr val="white"/>
                </a:solidFill>
                <a:ea typeface="思源黑体 CN Bold" panose="020B0800000000000000" pitchFamily="34" charset="-122"/>
                <a:cs typeface="+mj-cs"/>
              </a:rPr>
              <a:t>守“忘”</a:t>
            </a:r>
          </a:p>
        </p:txBody>
      </p:sp>
      <p:cxnSp>
        <p:nvCxnSpPr>
          <p:cNvPr id="117" name="直接连接符 116"/>
          <p:cNvCxnSpPr/>
          <p:nvPr/>
        </p:nvCxnSpPr>
        <p:spPr>
          <a:xfrm>
            <a:off x="676709" y="2107150"/>
            <a:ext cx="71977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文本框 118"/>
          <p:cNvSpPr txBox="1"/>
          <p:nvPr/>
        </p:nvSpPr>
        <p:spPr>
          <a:xfrm>
            <a:off x="676709" y="6203044"/>
            <a:ext cx="5330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>
              <a:defRPr>
                <a:latin typeface="OPPOSans M" panose="00020600040101010101" pitchFamily="18" charset="-122"/>
                <a:ea typeface="OPPOSans M" panose="00020600040101010101" pitchFamily="18" charset="-122"/>
                <a:cs typeface="OPPOSans M" panose="00020600040101010101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思源黑体 CN Bold" panose="020B0800000000000000"/>
              </a:rPr>
              <a:t>小组组员：邱皓炜、童新荷、冷杰、任玿呈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6" grpId="0"/>
      <p:bldP spid="1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/>
        </p:nvSpPr>
        <p:spPr>
          <a:xfrm>
            <a:off x="-17748" y="-15896"/>
            <a:ext cx="12227495" cy="6050360"/>
          </a:xfrm>
          <a:prstGeom prst="rect">
            <a:avLst/>
          </a:prstGeom>
          <a:gradFill flip="none" rotWithShape="1">
            <a:gsLst>
              <a:gs pos="100000">
                <a:srgbClr val="992164"/>
              </a:gs>
              <a:gs pos="73000">
                <a:srgbClr val="7A1769"/>
              </a:gs>
              <a:gs pos="0">
                <a:srgbClr val="580C6E"/>
              </a:gs>
              <a:gs pos="100000">
                <a:srgbClr val="AC276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6" name="图形 10"/>
          <p:cNvGrpSpPr/>
          <p:nvPr/>
        </p:nvGrpSpPr>
        <p:grpSpPr>
          <a:xfrm rot="1911398" flipH="1">
            <a:off x="-6739926" y="718486"/>
            <a:ext cx="18785954" cy="9463205"/>
            <a:chOff x="1364551" y="1662116"/>
            <a:chExt cx="9464325" cy="3530151"/>
          </a:xfrm>
          <a:noFill/>
        </p:grpSpPr>
        <p:sp>
          <p:nvSpPr>
            <p:cNvPr id="37" name="任意多边形: 形状 36"/>
            <p:cNvSpPr/>
            <p:nvPr/>
          </p:nvSpPr>
          <p:spPr>
            <a:xfrm>
              <a:off x="1364551" y="3777993"/>
              <a:ext cx="9464325" cy="1414274"/>
            </a:xfrm>
            <a:custGeom>
              <a:avLst/>
              <a:gdLst>
                <a:gd name="connsiteX0" fmla="*/ 0 w 9464325"/>
                <a:gd name="connsiteY0" fmla="*/ 1414275 h 1414274"/>
                <a:gd name="connsiteX1" fmla="*/ 3078766 w 9464325"/>
                <a:gd name="connsiteY1" fmla="*/ 426056 h 1414274"/>
                <a:gd name="connsiteX2" fmla="*/ 6081522 w 9464325"/>
                <a:gd name="connsiteY2" fmla="*/ 920213 h 1414274"/>
                <a:gd name="connsiteX3" fmla="*/ 9464326 w 9464325"/>
                <a:gd name="connsiteY3" fmla="*/ 46008 h 1414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64325" h="1414274">
                  <a:moveTo>
                    <a:pt x="0" y="1414275"/>
                  </a:moveTo>
                  <a:cubicBezTo>
                    <a:pt x="0" y="1414275"/>
                    <a:pt x="1824419" y="312042"/>
                    <a:pt x="3078766" y="426056"/>
                  </a:cubicBezTo>
                  <a:cubicBezTo>
                    <a:pt x="4184618" y="526545"/>
                    <a:pt x="4763834" y="1160910"/>
                    <a:pt x="6081522" y="920213"/>
                  </a:cubicBezTo>
                  <a:cubicBezTo>
                    <a:pt x="7029831" y="746953"/>
                    <a:pt x="8235410" y="-220025"/>
                    <a:pt x="9464326" y="46008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38" name="任意多边形: 形状 37"/>
            <p:cNvSpPr/>
            <p:nvPr/>
          </p:nvSpPr>
          <p:spPr>
            <a:xfrm>
              <a:off x="1385887" y="3686296"/>
              <a:ext cx="9428702" cy="1351094"/>
            </a:xfrm>
            <a:custGeom>
              <a:avLst/>
              <a:gdLst>
                <a:gd name="connsiteX0" fmla="*/ 0 w 9428702"/>
                <a:gd name="connsiteY0" fmla="*/ 1351095 h 1351094"/>
                <a:gd name="connsiteX1" fmla="*/ 3014282 w 9428702"/>
                <a:gd name="connsiteY1" fmla="*/ 411263 h 1351094"/>
                <a:gd name="connsiteX2" fmla="*/ 6063139 w 9428702"/>
                <a:gd name="connsiteY2" fmla="*/ 975619 h 1351094"/>
                <a:gd name="connsiteX3" fmla="*/ 9428702 w 9428702"/>
                <a:gd name="connsiteY3" fmla="*/ 43788 h 135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28702" h="1351094">
                  <a:moveTo>
                    <a:pt x="0" y="1351095"/>
                  </a:moveTo>
                  <a:cubicBezTo>
                    <a:pt x="0" y="1351095"/>
                    <a:pt x="1769840" y="284390"/>
                    <a:pt x="3014282" y="411263"/>
                  </a:cubicBezTo>
                  <a:cubicBezTo>
                    <a:pt x="4125754" y="528516"/>
                    <a:pt x="4762024" y="1211934"/>
                    <a:pt x="6063139" y="975619"/>
                  </a:cubicBezTo>
                  <a:cubicBezTo>
                    <a:pt x="7011639" y="803788"/>
                    <a:pt x="8199692" y="-222245"/>
                    <a:pt x="9428702" y="43788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39" name="任意多边形: 形状 38"/>
            <p:cNvSpPr/>
            <p:nvPr/>
          </p:nvSpPr>
          <p:spPr>
            <a:xfrm>
              <a:off x="1407128" y="3594367"/>
              <a:ext cx="9392983" cy="1288052"/>
            </a:xfrm>
            <a:custGeom>
              <a:avLst/>
              <a:gdLst>
                <a:gd name="connsiteX0" fmla="*/ 0 w 9392983"/>
                <a:gd name="connsiteY0" fmla="*/ 1288053 h 1288052"/>
                <a:gd name="connsiteX1" fmla="*/ 2949798 w 9392983"/>
                <a:gd name="connsiteY1" fmla="*/ 396513 h 1288052"/>
                <a:gd name="connsiteX2" fmla="*/ 6044661 w 9392983"/>
                <a:gd name="connsiteY2" fmla="*/ 1031163 h 1288052"/>
                <a:gd name="connsiteX3" fmla="*/ 9392983 w 9392983"/>
                <a:gd name="connsiteY3" fmla="*/ 41802 h 128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92983" h="1288052">
                  <a:moveTo>
                    <a:pt x="0" y="1288053"/>
                  </a:moveTo>
                  <a:cubicBezTo>
                    <a:pt x="0" y="1288053"/>
                    <a:pt x="1715643" y="252780"/>
                    <a:pt x="2949798" y="396513"/>
                  </a:cubicBezTo>
                  <a:cubicBezTo>
                    <a:pt x="4067270" y="526719"/>
                    <a:pt x="4760119" y="1263002"/>
                    <a:pt x="6044661" y="1031163"/>
                  </a:cubicBezTo>
                  <a:cubicBezTo>
                    <a:pt x="6993446" y="860666"/>
                    <a:pt x="8163973" y="-224327"/>
                    <a:pt x="9392983" y="41802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40" name="任意多边形: 形状 39"/>
            <p:cNvSpPr/>
            <p:nvPr/>
          </p:nvSpPr>
          <p:spPr>
            <a:xfrm>
              <a:off x="1428464" y="3502412"/>
              <a:ext cx="9357169" cy="1225130"/>
            </a:xfrm>
            <a:custGeom>
              <a:avLst/>
              <a:gdLst>
                <a:gd name="connsiteX0" fmla="*/ 0 w 9357169"/>
                <a:gd name="connsiteY0" fmla="*/ 1225131 h 1225130"/>
                <a:gd name="connsiteX1" fmla="*/ 2885218 w 9357169"/>
                <a:gd name="connsiteY1" fmla="*/ 381978 h 1225130"/>
                <a:gd name="connsiteX2" fmla="*/ 6026182 w 9357169"/>
                <a:gd name="connsiteY2" fmla="*/ 1086923 h 1225130"/>
                <a:gd name="connsiteX3" fmla="*/ 9357169 w 9357169"/>
                <a:gd name="connsiteY3" fmla="*/ 39935 h 1225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57169" h="1225130">
                  <a:moveTo>
                    <a:pt x="0" y="1225131"/>
                  </a:moveTo>
                  <a:cubicBezTo>
                    <a:pt x="0" y="1225131"/>
                    <a:pt x="1661255" y="223672"/>
                    <a:pt x="2885218" y="381978"/>
                  </a:cubicBezTo>
                  <a:cubicBezTo>
                    <a:pt x="4008596" y="527330"/>
                    <a:pt x="4758214" y="1314190"/>
                    <a:pt x="6026182" y="1086923"/>
                  </a:cubicBezTo>
                  <a:cubicBezTo>
                    <a:pt x="6975158" y="917855"/>
                    <a:pt x="8128254" y="-226098"/>
                    <a:pt x="9357169" y="39935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41" name="任意多边形: 形状 40"/>
            <p:cNvSpPr/>
            <p:nvPr/>
          </p:nvSpPr>
          <p:spPr>
            <a:xfrm>
              <a:off x="1449800" y="3410088"/>
              <a:ext cx="9321545" cy="1180334"/>
            </a:xfrm>
            <a:custGeom>
              <a:avLst/>
              <a:gdLst>
                <a:gd name="connsiteX0" fmla="*/ 0 w 9321545"/>
                <a:gd name="connsiteY0" fmla="*/ 1162484 h 1180334"/>
                <a:gd name="connsiteX1" fmla="*/ 2820734 w 9321545"/>
                <a:gd name="connsiteY1" fmla="*/ 367717 h 1180334"/>
                <a:gd name="connsiteX2" fmla="*/ 6007799 w 9321545"/>
                <a:gd name="connsiteY2" fmla="*/ 1142862 h 1180334"/>
                <a:gd name="connsiteX3" fmla="*/ 9321546 w 9321545"/>
                <a:gd name="connsiteY3" fmla="*/ 38248 h 118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21545" h="1180334">
                  <a:moveTo>
                    <a:pt x="0" y="1162484"/>
                  </a:moveTo>
                  <a:cubicBezTo>
                    <a:pt x="0" y="1162484"/>
                    <a:pt x="1606868" y="195125"/>
                    <a:pt x="2820734" y="367717"/>
                  </a:cubicBezTo>
                  <a:cubicBezTo>
                    <a:pt x="3949922" y="528309"/>
                    <a:pt x="4756309" y="1365747"/>
                    <a:pt x="6007799" y="1142862"/>
                  </a:cubicBezTo>
                  <a:cubicBezTo>
                    <a:pt x="6957060" y="975222"/>
                    <a:pt x="8092536" y="-227785"/>
                    <a:pt x="9321546" y="38248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42" name="任意多边形: 形状 41"/>
            <p:cNvSpPr/>
            <p:nvPr/>
          </p:nvSpPr>
          <p:spPr>
            <a:xfrm>
              <a:off x="1471040" y="3317886"/>
              <a:ext cx="9285732" cy="1233216"/>
            </a:xfrm>
            <a:custGeom>
              <a:avLst/>
              <a:gdLst>
                <a:gd name="connsiteX0" fmla="*/ 0 w 9285732"/>
                <a:gd name="connsiteY0" fmla="*/ 1099808 h 1233216"/>
                <a:gd name="connsiteX1" fmla="*/ 2756249 w 9285732"/>
                <a:gd name="connsiteY1" fmla="*/ 353429 h 1233216"/>
                <a:gd name="connsiteX2" fmla="*/ 5989320 w 9285732"/>
                <a:gd name="connsiteY2" fmla="*/ 1198869 h 1233216"/>
                <a:gd name="connsiteX3" fmla="*/ 9285732 w 9285732"/>
                <a:gd name="connsiteY3" fmla="*/ 36723 h 123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85732" h="1233216">
                  <a:moveTo>
                    <a:pt x="0" y="1099808"/>
                  </a:moveTo>
                  <a:cubicBezTo>
                    <a:pt x="0" y="1099808"/>
                    <a:pt x="1552575" y="166739"/>
                    <a:pt x="2756249" y="353429"/>
                  </a:cubicBezTo>
                  <a:cubicBezTo>
                    <a:pt x="3891344" y="529547"/>
                    <a:pt x="4754499" y="1417277"/>
                    <a:pt x="5989320" y="1198869"/>
                  </a:cubicBezTo>
                  <a:cubicBezTo>
                    <a:pt x="6938772" y="1032562"/>
                    <a:pt x="8056817" y="-229405"/>
                    <a:pt x="9285732" y="36723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43" name="任意多边形: 形状 42"/>
            <p:cNvSpPr/>
            <p:nvPr/>
          </p:nvSpPr>
          <p:spPr>
            <a:xfrm>
              <a:off x="1492377" y="3225423"/>
              <a:ext cx="9250108" cy="1286593"/>
            </a:xfrm>
            <a:custGeom>
              <a:avLst/>
              <a:gdLst>
                <a:gd name="connsiteX0" fmla="*/ 0 w 9250108"/>
                <a:gd name="connsiteY0" fmla="*/ 1037395 h 1286593"/>
                <a:gd name="connsiteX1" fmla="*/ 2691765 w 9250108"/>
                <a:gd name="connsiteY1" fmla="*/ 339402 h 1286593"/>
                <a:gd name="connsiteX2" fmla="*/ 5970937 w 9250108"/>
                <a:gd name="connsiteY2" fmla="*/ 1255041 h 1286593"/>
                <a:gd name="connsiteX3" fmla="*/ 9250109 w 9250108"/>
                <a:gd name="connsiteY3" fmla="*/ 35269 h 1286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50108" h="1286593">
                  <a:moveTo>
                    <a:pt x="0" y="1037395"/>
                  </a:moveTo>
                  <a:cubicBezTo>
                    <a:pt x="0" y="1037395"/>
                    <a:pt x="1498187" y="138901"/>
                    <a:pt x="2691765" y="339402"/>
                  </a:cubicBezTo>
                  <a:cubicBezTo>
                    <a:pt x="3832765" y="531141"/>
                    <a:pt x="4752594" y="1469067"/>
                    <a:pt x="5970937" y="1255041"/>
                  </a:cubicBezTo>
                  <a:cubicBezTo>
                    <a:pt x="6920675" y="1090163"/>
                    <a:pt x="8021098" y="-230764"/>
                    <a:pt x="9250109" y="35269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44" name="任意多边形: 形状 43"/>
            <p:cNvSpPr/>
            <p:nvPr/>
          </p:nvSpPr>
          <p:spPr>
            <a:xfrm>
              <a:off x="1513713" y="3132904"/>
              <a:ext cx="9214485" cy="1340243"/>
            </a:xfrm>
            <a:custGeom>
              <a:avLst/>
              <a:gdLst>
                <a:gd name="connsiteX0" fmla="*/ 0 w 9214485"/>
                <a:gd name="connsiteY0" fmla="*/ 974942 h 1340243"/>
                <a:gd name="connsiteX1" fmla="*/ 2627281 w 9214485"/>
                <a:gd name="connsiteY1" fmla="*/ 325337 h 1340243"/>
                <a:gd name="connsiteX2" fmla="*/ 5952554 w 9214485"/>
                <a:gd name="connsiteY2" fmla="*/ 1311270 h 1340243"/>
                <a:gd name="connsiteX3" fmla="*/ 9214485 w 9214485"/>
                <a:gd name="connsiteY3" fmla="*/ 33967 h 1340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14485" h="1340243">
                  <a:moveTo>
                    <a:pt x="0" y="974942"/>
                  </a:moveTo>
                  <a:cubicBezTo>
                    <a:pt x="0" y="974942"/>
                    <a:pt x="1443800" y="111120"/>
                    <a:pt x="2627281" y="325337"/>
                  </a:cubicBezTo>
                  <a:cubicBezTo>
                    <a:pt x="3774186" y="532887"/>
                    <a:pt x="4750785" y="1520725"/>
                    <a:pt x="5952554" y="1311270"/>
                  </a:cubicBezTo>
                  <a:cubicBezTo>
                    <a:pt x="6902482" y="1147821"/>
                    <a:pt x="7985474" y="-232161"/>
                    <a:pt x="9214485" y="33967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45" name="任意多边形: 形状 44"/>
            <p:cNvSpPr/>
            <p:nvPr/>
          </p:nvSpPr>
          <p:spPr>
            <a:xfrm>
              <a:off x="1535048" y="3040331"/>
              <a:ext cx="9178670" cy="1394298"/>
            </a:xfrm>
            <a:custGeom>
              <a:avLst/>
              <a:gdLst>
                <a:gd name="connsiteX0" fmla="*/ 0 w 9178670"/>
                <a:gd name="connsiteY0" fmla="*/ 912638 h 1394298"/>
                <a:gd name="connsiteX1" fmla="*/ 2562797 w 9178670"/>
                <a:gd name="connsiteY1" fmla="*/ 311420 h 1394298"/>
                <a:gd name="connsiteX2" fmla="*/ 5934075 w 9178670"/>
                <a:gd name="connsiteY2" fmla="*/ 1367648 h 1394298"/>
                <a:gd name="connsiteX3" fmla="*/ 9178671 w 9178670"/>
                <a:gd name="connsiteY3" fmla="*/ 32719 h 139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78670" h="1394298">
                  <a:moveTo>
                    <a:pt x="0" y="912638"/>
                  </a:moveTo>
                  <a:cubicBezTo>
                    <a:pt x="0" y="912638"/>
                    <a:pt x="1389412" y="83868"/>
                    <a:pt x="2562797" y="311420"/>
                  </a:cubicBezTo>
                  <a:cubicBezTo>
                    <a:pt x="3715607" y="534972"/>
                    <a:pt x="4748879" y="1572626"/>
                    <a:pt x="5934075" y="1367648"/>
                  </a:cubicBezTo>
                  <a:cubicBezTo>
                    <a:pt x="6884194" y="1205532"/>
                    <a:pt x="7949756" y="-233314"/>
                    <a:pt x="9178671" y="32719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46" name="任意多边形: 形状 45"/>
            <p:cNvSpPr/>
            <p:nvPr/>
          </p:nvSpPr>
          <p:spPr>
            <a:xfrm>
              <a:off x="1556289" y="2947464"/>
              <a:ext cx="9142952" cy="1448684"/>
            </a:xfrm>
            <a:custGeom>
              <a:avLst/>
              <a:gdLst>
                <a:gd name="connsiteX0" fmla="*/ 0 w 9142952"/>
                <a:gd name="connsiteY0" fmla="*/ 850534 h 1448684"/>
                <a:gd name="connsiteX1" fmla="*/ 2498217 w 9142952"/>
                <a:gd name="connsiteY1" fmla="*/ 297703 h 1448684"/>
                <a:gd name="connsiteX2" fmla="*/ 5915597 w 9142952"/>
                <a:gd name="connsiteY2" fmla="*/ 1424130 h 1448684"/>
                <a:gd name="connsiteX3" fmla="*/ 9142953 w 9142952"/>
                <a:gd name="connsiteY3" fmla="*/ 31575 h 1448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42952" h="1448684">
                  <a:moveTo>
                    <a:pt x="0" y="850534"/>
                  </a:moveTo>
                  <a:cubicBezTo>
                    <a:pt x="0" y="850534"/>
                    <a:pt x="1334929" y="56911"/>
                    <a:pt x="2498217" y="297703"/>
                  </a:cubicBezTo>
                  <a:cubicBezTo>
                    <a:pt x="3656838" y="537448"/>
                    <a:pt x="4746975" y="1624726"/>
                    <a:pt x="5915597" y="1424130"/>
                  </a:cubicBezTo>
                  <a:cubicBezTo>
                    <a:pt x="6866001" y="1263443"/>
                    <a:pt x="7913942" y="-234458"/>
                    <a:pt x="9142953" y="31575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47" name="任意多边形: 形状 46"/>
            <p:cNvSpPr/>
            <p:nvPr/>
          </p:nvSpPr>
          <p:spPr>
            <a:xfrm>
              <a:off x="1577625" y="2854784"/>
              <a:ext cx="9107329" cy="1503233"/>
            </a:xfrm>
            <a:custGeom>
              <a:avLst/>
              <a:gdLst>
                <a:gd name="connsiteX0" fmla="*/ 0 w 9107329"/>
                <a:gd name="connsiteY0" fmla="*/ 788337 h 1503233"/>
                <a:gd name="connsiteX1" fmla="*/ 2433733 w 9107329"/>
                <a:gd name="connsiteY1" fmla="*/ 283893 h 1503233"/>
                <a:gd name="connsiteX2" fmla="*/ 5897214 w 9107329"/>
                <a:gd name="connsiteY2" fmla="*/ 1480614 h 1503233"/>
                <a:gd name="connsiteX3" fmla="*/ 9107329 w 9107329"/>
                <a:gd name="connsiteY3" fmla="*/ 30528 h 150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107329" h="1503233">
                  <a:moveTo>
                    <a:pt x="0" y="788337"/>
                  </a:moveTo>
                  <a:cubicBezTo>
                    <a:pt x="0" y="788337"/>
                    <a:pt x="1280541" y="30147"/>
                    <a:pt x="2433733" y="283893"/>
                  </a:cubicBezTo>
                  <a:cubicBezTo>
                    <a:pt x="3598164" y="540116"/>
                    <a:pt x="4745069" y="1676734"/>
                    <a:pt x="5897214" y="1480614"/>
                  </a:cubicBezTo>
                  <a:cubicBezTo>
                    <a:pt x="6847808" y="1321356"/>
                    <a:pt x="7878318" y="-235600"/>
                    <a:pt x="9107329" y="30528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48" name="任意多边形: 形状 47"/>
            <p:cNvSpPr/>
            <p:nvPr/>
          </p:nvSpPr>
          <p:spPr>
            <a:xfrm>
              <a:off x="1598961" y="2761788"/>
              <a:ext cx="9071610" cy="1558068"/>
            </a:xfrm>
            <a:custGeom>
              <a:avLst/>
              <a:gdLst>
                <a:gd name="connsiteX0" fmla="*/ 0 w 9071610"/>
                <a:gd name="connsiteY0" fmla="*/ 726362 h 1558068"/>
                <a:gd name="connsiteX1" fmla="*/ 2369248 w 9071610"/>
                <a:gd name="connsiteY1" fmla="*/ 270210 h 1558068"/>
                <a:gd name="connsiteX2" fmla="*/ 5878830 w 9071610"/>
                <a:gd name="connsiteY2" fmla="*/ 1537225 h 1558068"/>
                <a:gd name="connsiteX3" fmla="*/ 9071610 w 9071610"/>
                <a:gd name="connsiteY3" fmla="*/ 29513 h 1558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71610" h="1558068">
                  <a:moveTo>
                    <a:pt x="0" y="726362"/>
                  </a:moveTo>
                  <a:cubicBezTo>
                    <a:pt x="0" y="726362"/>
                    <a:pt x="1225963" y="3700"/>
                    <a:pt x="2369248" y="270210"/>
                  </a:cubicBezTo>
                  <a:cubicBezTo>
                    <a:pt x="3539490" y="543006"/>
                    <a:pt x="4743260" y="1728868"/>
                    <a:pt x="5878830" y="1537225"/>
                  </a:cubicBezTo>
                  <a:cubicBezTo>
                    <a:pt x="6829711" y="1379301"/>
                    <a:pt x="7842695" y="-236520"/>
                    <a:pt x="9071610" y="29513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1620202" y="2668806"/>
              <a:ext cx="9035891" cy="1613130"/>
            </a:xfrm>
            <a:custGeom>
              <a:avLst/>
              <a:gdLst>
                <a:gd name="connsiteX0" fmla="*/ 0 w 9035891"/>
                <a:gd name="connsiteY0" fmla="*/ 664467 h 1613130"/>
                <a:gd name="connsiteX1" fmla="*/ 2304764 w 9035891"/>
                <a:gd name="connsiteY1" fmla="*/ 256702 h 1613130"/>
                <a:gd name="connsiteX2" fmla="*/ 5860352 w 9035891"/>
                <a:gd name="connsiteY2" fmla="*/ 1593917 h 1613130"/>
                <a:gd name="connsiteX3" fmla="*/ 9035891 w 9035891"/>
                <a:gd name="connsiteY3" fmla="*/ 28578 h 16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35891" h="1613130">
                  <a:moveTo>
                    <a:pt x="0" y="664467"/>
                  </a:moveTo>
                  <a:cubicBezTo>
                    <a:pt x="0" y="664467"/>
                    <a:pt x="1171480" y="-22381"/>
                    <a:pt x="2304764" y="256702"/>
                  </a:cubicBezTo>
                  <a:cubicBezTo>
                    <a:pt x="3480721" y="546262"/>
                    <a:pt x="4741355" y="1781083"/>
                    <a:pt x="5860352" y="1593917"/>
                  </a:cubicBezTo>
                  <a:cubicBezTo>
                    <a:pt x="6811423" y="1437421"/>
                    <a:pt x="7806880" y="-237455"/>
                    <a:pt x="9035891" y="28578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50" name="任意多边形: 形状 49"/>
            <p:cNvSpPr/>
            <p:nvPr/>
          </p:nvSpPr>
          <p:spPr>
            <a:xfrm>
              <a:off x="1641538" y="2575939"/>
              <a:ext cx="9000172" cy="1668302"/>
            </a:xfrm>
            <a:custGeom>
              <a:avLst/>
              <a:gdLst>
                <a:gd name="connsiteX0" fmla="*/ 0 w 9000172"/>
                <a:gd name="connsiteY0" fmla="*/ 602458 h 1668302"/>
                <a:gd name="connsiteX1" fmla="*/ 2240280 w 9000172"/>
                <a:gd name="connsiteY1" fmla="*/ 243080 h 1668302"/>
                <a:gd name="connsiteX2" fmla="*/ 5841968 w 9000172"/>
                <a:gd name="connsiteY2" fmla="*/ 1650589 h 1668302"/>
                <a:gd name="connsiteX3" fmla="*/ 9000172 w 9000172"/>
                <a:gd name="connsiteY3" fmla="*/ 27719 h 166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00172" h="1668302">
                  <a:moveTo>
                    <a:pt x="0" y="602458"/>
                  </a:moveTo>
                  <a:cubicBezTo>
                    <a:pt x="0" y="602458"/>
                    <a:pt x="1116902" y="-48385"/>
                    <a:pt x="2240280" y="243080"/>
                  </a:cubicBezTo>
                  <a:cubicBezTo>
                    <a:pt x="3421952" y="549689"/>
                    <a:pt x="4739545" y="1833279"/>
                    <a:pt x="5841968" y="1650589"/>
                  </a:cubicBezTo>
                  <a:cubicBezTo>
                    <a:pt x="6793325" y="1495522"/>
                    <a:pt x="7771257" y="-238409"/>
                    <a:pt x="9000172" y="27719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51" name="任意多边形: 形状 50"/>
            <p:cNvSpPr/>
            <p:nvPr/>
          </p:nvSpPr>
          <p:spPr>
            <a:xfrm>
              <a:off x="1662874" y="2482864"/>
              <a:ext cx="8964548" cy="1723703"/>
            </a:xfrm>
            <a:custGeom>
              <a:avLst/>
              <a:gdLst>
                <a:gd name="connsiteX0" fmla="*/ 0 w 8964548"/>
                <a:gd name="connsiteY0" fmla="*/ 540561 h 1723703"/>
                <a:gd name="connsiteX1" fmla="*/ 2175796 w 8964548"/>
                <a:gd name="connsiteY1" fmla="*/ 229570 h 1723703"/>
                <a:gd name="connsiteX2" fmla="*/ 5823585 w 8964548"/>
                <a:gd name="connsiteY2" fmla="*/ 1707373 h 1723703"/>
                <a:gd name="connsiteX3" fmla="*/ 8964549 w 8964548"/>
                <a:gd name="connsiteY3" fmla="*/ 26878 h 1723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64548" h="1723703">
                  <a:moveTo>
                    <a:pt x="0" y="540561"/>
                  </a:moveTo>
                  <a:cubicBezTo>
                    <a:pt x="0" y="540561"/>
                    <a:pt x="1062228" y="-74087"/>
                    <a:pt x="2175796" y="229570"/>
                  </a:cubicBezTo>
                  <a:cubicBezTo>
                    <a:pt x="3363087" y="553420"/>
                    <a:pt x="4737735" y="1885586"/>
                    <a:pt x="5823585" y="1707373"/>
                  </a:cubicBezTo>
                  <a:cubicBezTo>
                    <a:pt x="6775133" y="1553640"/>
                    <a:pt x="7735539" y="-239156"/>
                    <a:pt x="8964549" y="26878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52" name="任意多边形: 形状 51"/>
            <p:cNvSpPr/>
            <p:nvPr/>
          </p:nvSpPr>
          <p:spPr>
            <a:xfrm>
              <a:off x="1684115" y="2389726"/>
              <a:ext cx="8928829" cy="1779288"/>
            </a:xfrm>
            <a:custGeom>
              <a:avLst/>
              <a:gdLst>
                <a:gd name="connsiteX0" fmla="*/ 0 w 8928829"/>
                <a:gd name="connsiteY0" fmla="*/ 478823 h 1779288"/>
                <a:gd name="connsiteX1" fmla="*/ 2111216 w 8928829"/>
                <a:gd name="connsiteY1" fmla="*/ 216218 h 1779288"/>
                <a:gd name="connsiteX2" fmla="*/ 5805012 w 8928829"/>
                <a:gd name="connsiteY2" fmla="*/ 1764221 h 1779288"/>
                <a:gd name="connsiteX3" fmla="*/ 8928830 w 8928829"/>
                <a:gd name="connsiteY3" fmla="*/ 26099 h 1779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28829" h="1779288">
                  <a:moveTo>
                    <a:pt x="0" y="478823"/>
                  </a:moveTo>
                  <a:cubicBezTo>
                    <a:pt x="0" y="478823"/>
                    <a:pt x="1007459" y="-99535"/>
                    <a:pt x="2111216" y="216218"/>
                  </a:cubicBezTo>
                  <a:cubicBezTo>
                    <a:pt x="3304032" y="557404"/>
                    <a:pt x="4735735" y="1938053"/>
                    <a:pt x="5805012" y="1764221"/>
                  </a:cubicBezTo>
                  <a:cubicBezTo>
                    <a:pt x="6756940" y="1611917"/>
                    <a:pt x="7699820" y="-239934"/>
                    <a:pt x="8928830" y="26099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53" name="任意多边形: 形状 52"/>
            <p:cNvSpPr/>
            <p:nvPr/>
          </p:nvSpPr>
          <p:spPr>
            <a:xfrm>
              <a:off x="1705451" y="2296638"/>
              <a:ext cx="8893016" cy="1834890"/>
            </a:xfrm>
            <a:custGeom>
              <a:avLst/>
              <a:gdLst>
                <a:gd name="connsiteX0" fmla="*/ 0 w 8893016"/>
                <a:gd name="connsiteY0" fmla="*/ 416939 h 1834890"/>
                <a:gd name="connsiteX1" fmla="*/ 2046732 w 8893016"/>
                <a:gd name="connsiteY1" fmla="*/ 202722 h 1834890"/>
                <a:gd name="connsiteX2" fmla="*/ 5786628 w 8893016"/>
                <a:gd name="connsiteY2" fmla="*/ 1821019 h 1834890"/>
                <a:gd name="connsiteX3" fmla="*/ 8893016 w 8893016"/>
                <a:gd name="connsiteY3" fmla="*/ 25366 h 183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3016" h="1834890">
                  <a:moveTo>
                    <a:pt x="0" y="416939"/>
                  </a:moveTo>
                  <a:cubicBezTo>
                    <a:pt x="0" y="416939"/>
                    <a:pt x="952691" y="-124938"/>
                    <a:pt x="2046732" y="202722"/>
                  </a:cubicBezTo>
                  <a:cubicBezTo>
                    <a:pt x="3244977" y="561528"/>
                    <a:pt x="4733925" y="1990279"/>
                    <a:pt x="5786628" y="1821019"/>
                  </a:cubicBezTo>
                  <a:cubicBezTo>
                    <a:pt x="6738652" y="1670143"/>
                    <a:pt x="7664101" y="-240667"/>
                    <a:pt x="8893016" y="25366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54" name="任意多边形: 形状 53"/>
            <p:cNvSpPr/>
            <p:nvPr/>
          </p:nvSpPr>
          <p:spPr>
            <a:xfrm>
              <a:off x="1726787" y="2203415"/>
              <a:ext cx="8857392" cy="1890742"/>
            </a:xfrm>
            <a:custGeom>
              <a:avLst/>
              <a:gdLst>
                <a:gd name="connsiteX0" fmla="*/ 0 w 8857392"/>
                <a:gd name="connsiteY0" fmla="*/ 355286 h 1890742"/>
                <a:gd name="connsiteX1" fmla="*/ 1982248 w 8857392"/>
                <a:gd name="connsiteY1" fmla="*/ 189455 h 1890742"/>
                <a:gd name="connsiteX2" fmla="*/ 5768245 w 8857392"/>
                <a:gd name="connsiteY2" fmla="*/ 1877952 h 1890742"/>
                <a:gd name="connsiteX3" fmla="*/ 8857393 w 8857392"/>
                <a:gd name="connsiteY3" fmla="*/ 24673 h 1890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57392" h="1890742">
                  <a:moveTo>
                    <a:pt x="0" y="355286"/>
                  </a:moveTo>
                  <a:cubicBezTo>
                    <a:pt x="0" y="355286"/>
                    <a:pt x="897827" y="-149920"/>
                    <a:pt x="1982248" y="189455"/>
                  </a:cubicBezTo>
                  <a:cubicBezTo>
                    <a:pt x="3185922" y="566074"/>
                    <a:pt x="4732020" y="2042830"/>
                    <a:pt x="5768245" y="1877952"/>
                  </a:cubicBezTo>
                  <a:cubicBezTo>
                    <a:pt x="6720459" y="1728410"/>
                    <a:pt x="7628382" y="-241360"/>
                    <a:pt x="8857393" y="24673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55" name="任意多边形: 形状 54"/>
            <p:cNvSpPr/>
            <p:nvPr/>
          </p:nvSpPr>
          <p:spPr>
            <a:xfrm>
              <a:off x="1748123" y="2110330"/>
              <a:ext cx="8821578" cy="1946617"/>
            </a:xfrm>
            <a:custGeom>
              <a:avLst/>
              <a:gdLst>
                <a:gd name="connsiteX0" fmla="*/ 0 w 8821578"/>
                <a:gd name="connsiteY0" fmla="*/ 293494 h 1946617"/>
                <a:gd name="connsiteX1" fmla="*/ 1917764 w 8821578"/>
                <a:gd name="connsiteY1" fmla="*/ 176051 h 1946617"/>
                <a:gd name="connsiteX2" fmla="*/ 5749766 w 8821578"/>
                <a:gd name="connsiteY2" fmla="*/ 1934842 h 1946617"/>
                <a:gd name="connsiteX3" fmla="*/ 8821579 w 8821578"/>
                <a:gd name="connsiteY3" fmla="*/ 24032 h 1946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21578" h="1946617">
                  <a:moveTo>
                    <a:pt x="0" y="293494"/>
                  </a:moveTo>
                  <a:cubicBezTo>
                    <a:pt x="0" y="293494"/>
                    <a:pt x="842867" y="-174850"/>
                    <a:pt x="1917764" y="176051"/>
                  </a:cubicBezTo>
                  <a:cubicBezTo>
                    <a:pt x="3126677" y="570767"/>
                    <a:pt x="4730211" y="2095243"/>
                    <a:pt x="5749766" y="1934842"/>
                  </a:cubicBezTo>
                  <a:cubicBezTo>
                    <a:pt x="6702266" y="1786728"/>
                    <a:pt x="7592663" y="-242097"/>
                    <a:pt x="8821579" y="24032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56" name="任意多边形: 形状 55"/>
            <p:cNvSpPr/>
            <p:nvPr/>
          </p:nvSpPr>
          <p:spPr>
            <a:xfrm>
              <a:off x="1769363" y="2016957"/>
              <a:ext cx="8785955" cy="2002662"/>
            </a:xfrm>
            <a:custGeom>
              <a:avLst/>
              <a:gdLst>
                <a:gd name="connsiteX0" fmla="*/ 0 w 8785955"/>
                <a:gd name="connsiteY0" fmla="*/ 231895 h 2002662"/>
                <a:gd name="connsiteX1" fmla="*/ 1853279 w 8785955"/>
                <a:gd name="connsiteY1" fmla="*/ 162744 h 2002662"/>
                <a:gd name="connsiteX2" fmla="*/ 5731383 w 8785955"/>
                <a:gd name="connsiteY2" fmla="*/ 1991829 h 2002662"/>
                <a:gd name="connsiteX3" fmla="*/ 8785955 w 8785955"/>
                <a:gd name="connsiteY3" fmla="*/ 23393 h 2002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85955" h="2002662">
                  <a:moveTo>
                    <a:pt x="0" y="231895"/>
                  </a:moveTo>
                  <a:cubicBezTo>
                    <a:pt x="0" y="231895"/>
                    <a:pt x="787908" y="-199492"/>
                    <a:pt x="1853279" y="162744"/>
                  </a:cubicBezTo>
                  <a:cubicBezTo>
                    <a:pt x="3067431" y="575652"/>
                    <a:pt x="4728305" y="2147754"/>
                    <a:pt x="5731383" y="1991829"/>
                  </a:cubicBezTo>
                  <a:cubicBezTo>
                    <a:pt x="6684074" y="1845144"/>
                    <a:pt x="7557040" y="-242640"/>
                    <a:pt x="8785955" y="23393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57" name="任意多边形: 形状 56"/>
            <p:cNvSpPr/>
            <p:nvPr/>
          </p:nvSpPr>
          <p:spPr>
            <a:xfrm>
              <a:off x="1790700" y="1912397"/>
              <a:ext cx="8750236" cy="2070069"/>
            </a:xfrm>
            <a:custGeom>
              <a:avLst/>
              <a:gdLst>
                <a:gd name="connsiteX0" fmla="*/ 0 w 8750236"/>
                <a:gd name="connsiteY0" fmla="*/ 181578 h 2070069"/>
                <a:gd name="connsiteX1" fmla="*/ 1788700 w 8750236"/>
                <a:gd name="connsiteY1" fmla="*/ 160814 h 2070069"/>
                <a:gd name="connsiteX2" fmla="*/ 5712905 w 8750236"/>
                <a:gd name="connsiteY2" fmla="*/ 2060099 h 2070069"/>
                <a:gd name="connsiteX3" fmla="*/ 8750236 w 8750236"/>
                <a:gd name="connsiteY3" fmla="*/ 34131 h 207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50236" h="2070069">
                  <a:moveTo>
                    <a:pt x="0" y="181578"/>
                  </a:moveTo>
                  <a:cubicBezTo>
                    <a:pt x="0" y="181578"/>
                    <a:pt x="732758" y="-212757"/>
                    <a:pt x="1788700" y="160814"/>
                  </a:cubicBezTo>
                  <a:cubicBezTo>
                    <a:pt x="3007900" y="592106"/>
                    <a:pt x="4726401" y="2211642"/>
                    <a:pt x="5712905" y="2060099"/>
                  </a:cubicBezTo>
                  <a:cubicBezTo>
                    <a:pt x="6665881" y="1914843"/>
                    <a:pt x="7521226" y="-231997"/>
                    <a:pt x="8750236" y="34131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58" name="任意多边形: 形状 57"/>
            <p:cNvSpPr/>
            <p:nvPr/>
          </p:nvSpPr>
          <p:spPr>
            <a:xfrm>
              <a:off x="1812036" y="1788977"/>
              <a:ext cx="8714517" cy="2156395"/>
            </a:xfrm>
            <a:custGeom>
              <a:avLst/>
              <a:gdLst>
                <a:gd name="connsiteX0" fmla="*/ 0 w 8714517"/>
                <a:gd name="connsiteY0" fmla="*/ 150026 h 2156395"/>
                <a:gd name="connsiteX1" fmla="*/ 1724215 w 8714517"/>
                <a:gd name="connsiteY1" fmla="*/ 177649 h 2156395"/>
                <a:gd name="connsiteX2" fmla="*/ 5694522 w 8714517"/>
                <a:gd name="connsiteY2" fmla="*/ 2147229 h 2156395"/>
                <a:gd name="connsiteX3" fmla="*/ 8714518 w 8714517"/>
                <a:gd name="connsiteY3" fmla="*/ 63635 h 215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14517" h="2156395">
                  <a:moveTo>
                    <a:pt x="0" y="150026"/>
                  </a:moveTo>
                  <a:cubicBezTo>
                    <a:pt x="0" y="150026"/>
                    <a:pt x="676942" y="-205256"/>
                    <a:pt x="1724215" y="177649"/>
                  </a:cubicBezTo>
                  <a:cubicBezTo>
                    <a:pt x="2947607" y="629705"/>
                    <a:pt x="4724495" y="2294295"/>
                    <a:pt x="5694522" y="2147229"/>
                  </a:cubicBezTo>
                  <a:cubicBezTo>
                    <a:pt x="6647688" y="2003306"/>
                    <a:pt x="7485507" y="-202399"/>
                    <a:pt x="8714518" y="63635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  <p:sp>
          <p:nvSpPr>
            <p:cNvPr id="59" name="任意多边形: 形状 58"/>
            <p:cNvSpPr/>
            <p:nvPr/>
          </p:nvSpPr>
          <p:spPr>
            <a:xfrm>
              <a:off x="1833276" y="1662116"/>
              <a:ext cx="8678894" cy="2246283"/>
            </a:xfrm>
            <a:custGeom>
              <a:avLst/>
              <a:gdLst>
                <a:gd name="connsiteX0" fmla="*/ 0 w 8678894"/>
                <a:gd name="connsiteY0" fmla="*/ 122011 h 2246283"/>
                <a:gd name="connsiteX1" fmla="*/ 1659731 w 8678894"/>
                <a:gd name="connsiteY1" fmla="*/ 198021 h 2246283"/>
                <a:gd name="connsiteX2" fmla="*/ 5676138 w 8678894"/>
                <a:gd name="connsiteY2" fmla="*/ 2237895 h 2246283"/>
                <a:gd name="connsiteX3" fmla="*/ 8678894 w 8678894"/>
                <a:gd name="connsiteY3" fmla="*/ 96675 h 2246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78894" h="2246283">
                  <a:moveTo>
                    <a:pt x="0" y="122011"/>
                  </a:moveTo>
                  <a:cubicBezTo>
                    <a:pt x="0" y="122011"/>
                    <a:pt x="622268" y="-197743"/>
                    <a:pt x="1659731" y="198021"/>
                  </a:cubicBezTo>
                  <a:cubicBezTo>
                    <a:pt x="2888742" y="666746"/>
                    <a:pt x="4722686" y="2380389"/>
                    <a:pt x="5676138" y="2237895"/>
                  </a:cubicBezTo>
                  <a:cubicBezTo>
                    <a:pt x="6629495" y="2095401"/>
                    <a:pt x="7449884" y="-169359"/>
                    <a:pt x="8678894" y="96675"/>
                  </a:cubicBezTo>
                </a:path>
              </a:pathLst>
            </a:custGeom>
            <a:noFill/>
            <a:ln w="9525" cap="flat">
              <a:gradFill>
                <a:gsLst>
                  <a:gs pos="0">
                    <a:schemeClr val="bg1">
                      <a:alpha val="7000"/>
                    </a:schemeClr>
                  </a:gs>
                  <a:gs pos="74000">
                    <a:schemeClr val="bg1">
                      <a:alpha val="19000"/>
                    </a:schemeClr>
                  </a:gs>
                  <a:gs pos="83000">
                    <a:schemeClr val="bg1">
                      <a:alpha val="15000"/>
                    </a:schemeClr>
                  </a:gs>
                  <a:gs pos="100000">
                    <a:schemeClr val="bg1">
                      <a:alpha val="8000"/>
                    </a:schemeClr>
                  </a:gs>
                </a:gsLst>
                <a:lin ang="5400000" scaled="1"/>
              </a:gradFill>
              <a:prstDash val="solid"/>
              <a:miter/>
            </a:ln>
          </p:spPr>
          <p:txBody>
            <a:bodyPr rtlCol="0" anchor="ctr"/>
            <a:lstStyle/>
            <a:p>
              <a:pPr>
                <a:defRPr/>
              </a:pPr>
              <a:endParaRPr lang="zh-CN" altLang="en-US">
                <a:solidFill>
                  <a:prstClr val="black"/>
                </a:solidFill>
                <a:latin typeface="Gotham Rounded Book"/>
                <a:ea typeface="思源黑体 CN Regular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76709" y="1070728"/>
            <a:ext cx="3001231" cy="923425"/>
            <a:chOff x="9730702" y="211219"/>
            <a:chExt cx="2374282" cy="701101"/>
          </a:xfrm>
        </p:grpSpPr>
        <p:pic>
          <p:nvPicPr>
            <p:cNvPr id="110" name="图片 109"/>
            <p:cNvPicPr>
              <a:picLocks noChangeAspect="1"/>
            </p:cNvPicPr>
            <p:nvPr userDrawn="1"/>
          </p:nvPicPr>
          <p:blipFill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111" name="图片 110"/>
            <p:cNvPicPr>
              <a:picLocks noChangeAspect="1"/>
            </p:cNvPicPr>
            <p:nvPr/>
          </p:nvPicPr>
          <p:blipFill rotWithShape="1">
            <a:blip r:embed="rId4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sp>
        <p:nvSpPr>
          <p:cNvPr id="116" name="文本框 115"/>
          <p:cNvSpPr txBox="1"/>
          <p:nvPr/>
        </p:nvSpPr>
        <p:spPr>
          <a:xfrm>
            <a:off x="676709" y="2387721"/>
            <a:ext cx="879341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6600" b="1" dirty="0">
                <a:solidFill>
                  <a:prstClr val="white"/>
                </a:solidFill>
                <a:ea typeface="思源黑体 CN Bold" panose="020B0800000000000000" pitchFamily="34" charset="-122"/>
                <a:cs typeface="+mj-cs"/>
              </a:rPr>
              <a:t>感谢观看</a:t>
            </a:r>
          </a:p>
        </p:txBody>
      </p:sp>
      <p:cxnSp>
        <p:nvCxnSpPr>
          <p:cNvPr id="117" name="直接连接符 116"/>
          <p:cNvCxnSpPr/>
          <p:nvPr/>
        </p:nvCxnSpPr>
        <p:spPr>
          <a:xfrm>
            <a:off x="676709" y="2107150"/>
            <a:ext cx="719772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1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图片 16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787" b="29432"/>
          <a:stretch>
            <a:fillRect/>
          </a:stretch>
        </p:blipFill>
        <p:spPr>
          <a:xfrm flipH="1">
            <a:off x="5611976" y="12700"/>
            <a:ext cx="3326355" cy="98260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929" b="19764"/>
          <a:stretch>
            <a:fillRect/>
          </a:stretch>
        </p:blipFill>
        <p:spPr>
          <a:xfrm>
            <a:off x="8905565" y="0"/>
            <a:ext cx="3326355" cy="995306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0" y="0"/>
            <a:ext cx="12217288" cy="995306"/>
          </a:xfrm>
          <a:prstGeom prst="rect">
            <a:avLst/>
          </a:prstGeom>
          <a:gradFill flip="none" rotWithShape="1">
            <a:gsLst>
              <a:gs pos="49000">
                <a:srgbClr val="580C6E"/>
              </a:gs>
              <a:gs pos="72000">
                <a:srgbClr val="692266"/>
              </a:gs>
              <a:gs pos="86000">
                <a:srgbClr val="952064">
                  <a:alpha val="46000"/>
                </a:srgbClr>
              </a:gs>
              <a:gs pos="25000">
                <a:srgbClr val="580C6E"/>
              </a:gs>
              <a:gs pos="0">
                <a:srgbClr val="580C6E">
                  <a:lumMod val="100000"/>
                </a:srgbClr>
              </a:gs>
              <a:gs pos="100000">
                <a:srgbClr val="AC2761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Ext-Normal"/>
              <a:ea typeface="OPPOSans B"/>
              <a:cs typeface="+mn-cs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100823" y="1243446"/>
            <a:ext cx="201564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5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/>
                <a:ea typeface="思源黑体 CN Bold" panose="020B0800000000000000"/>
              </a:rPr>
              <a:t>目录</a:t>
            </a:r>
            <a:endParaRPr kumimoji="0" lang="zh-CN" altLang="en-US" sz="5400" b="1" i="0" u="none" strike="noStrike" kern="1200" cap="none" spc="0" normalizeH="0" baseline="3000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思源黑体 CN Bold" panose="020B0800000000000000"/>
              <a:ea typeface="思源黑体 CN Bold" panose="020B0800000000000000"/>
            </a:endParaRPr>
          </a:p>
        </p:txBody>
      </p:sp>
      <p:grpSp>
        <p:nvGrpSpPr>
          <p:cNvPr id="113" name="组合 112"/>
          <p:cNvGrpSpPr/>
          <p:nvPr/>
        </p:nvGrpSpPr>
        <p:grpSpPr>
          <a:xfrm>
            <a:off x="158182" y="168355"/>
            <a:ext cx="2369202" cy="728961"/>
            <a:chOff x="9730702" y="211219"/>
            <a:chExt cx="2374282" cy="701101"/>
          </a:xfrm>
        </p:grpSpPr>
        <p:pic>
          <p:nvPicPr>
            <p:cNvPr id="114" name="图片 113"/>
            <p:cNvPicPr>
              <a:picLocks noChangeAspect="1"/>
            </p:cNvPicPr>
            <p:nvPr userDrawn="1"/>
          </p:nvPicPr>
          <p:blipFill>
            <a:blip r:embed="rId4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2000" contrast="-40000"/>
                      </a14:imgEffect>
                      <a14:imgEffect>
                        <a14:saturation sat="0"/>
                      </a14:imgEffect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30702" y="211219"/>
              <a:ext cx="665681" cy="665680"/>
            </a:xfrm>
            <a:prstGeom prst="rect">
              <a:avLst/>
            </a:prstGeom>
          </p:spPr>
        </p:pic>
        <p:pic>
          <p:nvPicPr>
            <p:cNvPr id="170" name="图片 169"/>
            <p:cNvPicPr>
              <a:picLocks noChangeAspect="1"/>
            </p:cNvPicPr>
            <p:nvPr/>
          </p:nvPicPr>
          <p:blipFill rotWithShape="1">
            <a:blip r:embed="rId6">
              <a:biLevel thresh="25000"/>
            </a:blip>
            <a:srcRect l="30188"/>
            <a:stretch>
              <a:fillRect/>
            </a:stretch>
          </p:blipFill>
          <p:spPr>
            <a:xfrm>
              <a:off x="10483399" y="211219"/>
              <a:ext cx="1621585" cy="701101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/>
        </p:nvGrpSpPr>
        <p:grpSpPr>
          <a:xfrm>
            <a:off x="1867667" y="3733800"/>
            <a:ext cx="906244" cy="906244"/>
            <a:chOff x="1010349" y="3441700"/>
            <a:chExt cx="639543" cy="639543"/>
          </a:xfrm>
        </p:grpSpPr>
        <p:sp>
          <p:nvSpPr>
            <p:cNvPr id="176" name="椭圆 175"/>
            <p:cNvSpPr/>
            <p:nvPr/>
          </p:nvSpPr>
          <p:spPr>
            <a:xfrm>
              <a:off x="1010349" y="3441700"/>
              <a:ext cx="639543" cy="639543"/>
            </a:xfrm>
            <a:prstGeom prst="ellipse">
              <a:avLst/>
            </a:prstGeom>
            <a:gradFill>
              <a:gsLst>
                <a:gs pos="70000">
                  <a:srgbClr val="580C6E">
                    <a:lumMod val="100000"/>
                  </a:srgbClr>
                </a:gs>
                <a:gs pos="100000">
                  <a:srgbClr val="580C6E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1" name="图形 10" descr="铅笔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54402" y="3575214"/>
              <a:ext cx="356151" cy="356151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7008285" y="2363723"/>
            <a:ext cx="906244" cy="906244"/>
            <a:chOff x="9952257" y="1932424"/>
            <a:chExt cx="639543" cy="639543"/>
          </a:xfrm>
        </p:grpSpPr>
        <p:sp>
          <p:nvSpPr>
            <p:cNvPr id="174" name="椭圆 173"/>
            <p:cNvSpPr/>
            <p:nvPr/>
          </p:nvSpPr>
          <p:spPr>
            <a:xfrm>
              <a:off x="9952257" y="1932424"/>
              <a:ext cx="639543" cy="639543"/>
            </a:xfrm>
            <a:prstGeom prst="ellipse">
              <a:avLst/>
            </a:prstGeom>
            <a:gradFill>
              <a:gsLst>
                <a:gs pos="70000">
                  <a:srgbClr val="580C6E">
                    <a:lumMod val="100000"/>
                  </a:srgbClr>
                </a:gs>
                <a:gs pos="100000">
                  <a:srgbClr val="580C6E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形 12" descr="书籍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0096310" y="2086768"/>
              <a:ext cx="356151" cy="356151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1867667" y="5103877"/>
            <a:ext cx="906244" cy="906244"/>
            <a:chOff x="1001639" y="4710118"/>
            <a:chExt cx="639543" cy="639543"/>
          </a:xfrm>
        </p:grpSpPr>
        <p:sp>
          <p:nvSpPr>
            <p:cNvPr id="175" name="椭圆 174"/>
            <p:cNvSpPr/>
            <p:nvPr/>
          </p:nvSpPr>
          <p:spPr>
            <a:xfrm>
              <a:off x="1001639" y="4710118"/>
              <a:ext cx="639543" cy="639543"/>
            </a:xfrm>
            <a:prstGeom prst="ellipse">
              <a:avLst/>
            </a:prstGeom>
            <a:gradFill>
              <a:gsLst>
                <a:gs pos="70000">
                  <a:srgbClr val="580C6E">
                    <a:lumMod val="100000"/>
                  </a:srgbClr>
                </a:gs>
                <a:gs pos="100000">
                  <a:srgbClr val="580C6E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形 15" descr="地球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154402" y="4836301"/>
              <a:ext cx="356151" cy="356151"/>
            </a:xfrm>
            <a:prstGeom prst="rect">
              <a:avLst/>
            </a:prstGeom>
          </p:spPr>
        </p:pic>
      </p:grpSp>
      <p:grpSp>
        <p:nvGrpSpPr>
          <p:cNvPr id="4" name="组合 3"/>
          <p:cNvGrpSpPr/>
          <p:nvPr/>
        </p:nvGrpSpPr>
        <p:grpSpPr>
          <a:xfrm>
            <a:off x="1867667" y="2363723"/>
            <a:ext cx="906244" cy="906244"/>
            <a:chOff x="1012153" y="2236723"/>
            <a:chExt cx="639543" cy="639543"/>
          </a:xfrm>
        </p:grpSpPr>
        <p:sp>
          <p:nvSpPr>
            <p:cNvPr id="6" name="椭圆 5"/>
            <p:cNvSpPr/>
            <p:nvPr/>
          </p:nvSpPr>
          <p:spPr>
            <a:xfrm>
              <a:off x="1012153" y="2236723"/>
              <a:ext cx="639543" cy="639543"/>
            </a:xfrm>
            <a:prstGeom prst="ellipse">
              <a:avLst/>
            </a:prstGeom>
            <a:gradFill>
              <a:gsLst>
                <a:gs pos="70000">
                  <a:srgbClr val="580C6E">
                    <a:lumMod val="100000"/>
                  </a:srgbClr>
                </a:gs>
                <a:gs pos="100000">
                  <a:srgbClr val="580C6E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形 17" descr="书架上的书籍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156838" y="2389907"/>
              <a:ext cx="356151" cy="356151"/>
            </a:xfrm>
            <a:prstGeom prst="rect">
              <a:avLst/>
            </a:prstGeom>
          </p:spPr>
        </p:pic>
      </p:grpSp>
      <p:sp>
        <p:nvSpPr>
          <p:cNvPr id="19" name="文本框 18"/>
          <p:cNvSpPr txBox="1"/>
          <p:nvPr/>
        </p:nvSpPr>
        <p:spPr>
          <a:xfrm>
            <a:off x="2996838" y="2583101"/>
            <a:ext cx="325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Bold" panose="020B0800000000000000"/>
              </a:rPr>
              <a:t>项目背景</a:t>
            </a: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Bold" panose="020B0800000000000000"/>
              </a:rPr>
              <a:t>&amp;</a:t>
            </a:r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000349" y="3882692"/>
            <a:ext cx="3867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Bold" panose="020B0800000000000000"/>
              </a:rPr>
              <a:t>功能简介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2990378" y="5242629"/>
            <a:ext cx="3257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Bold" panose="020B0800000000000000"/>
              </a:rPr>
              <a:t>分工与过程管理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8153546" y="2583101"/>
            <a:ext cx="32714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Bold" panose="020B0800000000000000"/>
              </a:rPr>
              <a:t>技术方案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8153546" y="3922992"/>
            <a:ext cx="28207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ea typeface="思源黑体 CN Bold" panose="020B0800000000000000"/>
              </a:rPr>
              <a:t>重难点问题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6995585" y="3733800"/>
            <a:ext cx="906244" cy="906244"/>
            <a:chOff x="7386857" y="3644900"/>
            <a:chExt cx="639543" cy="639543"/>
          </a:xfrm>
        </p:grpSpPr>
        <p:sp>
          <p:nvSpPr>
            <p:cNvPr id="42" name="椭圆 41"/>
            <p:cNvSpPr/>
            <p:nvPr/>
          </p:nvSpPr>
          <p:spPr>
            <a:xfrm>
              <a:off x="7386857" y="3644900"/>
              <a:ext cx="639543" cy="639543"/>
            </a:xfrm>
            <a:prstGeom prst="ellipse">
              <a:avLst/>
            </a:prstGeom>
            <a:gradFill>
              <a:gsLst>
                <a:gs pos="70000">
                  <a:srgbClr val="580C6E">
                    <a:lumMod val="100000"/>
                  </a:srgbClr>
                </a:gs>
                <a:gs pos="100000">
                  <a:srgbClr val="580C6E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2" name="图形 11" descr="原子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7509760" y="3778414"/>
              <a:ext cx="390001" cy="390001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F781C99-04C5-F8BD-7701-23E42CC6E2D8}"/>
              </a:ext>
            </a:extLst>
          </p:cNvPr>
          <p:cNvSpPr txBox="1"/>
          <p:nvPr/>
        </p:nvSpPr>
        <p:spPr>
          <a:xfrm>
            <a:off x="8184770" y="5242258"/>
            <a:ext cx="2239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Bold" panose="020B0800000000000000"/>
              </a:rPr>
              <a:t>演示视频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811E0E1-C04E-C5DC-0BFE-9150F5E6A6D7}"/>
              </a:ext>
            </a:extLst>
          </p:cNvPr>
          <p:cNvGrpSpPr/>
          <p:nvPr/>
        </p:nvGrpSpPr>
        <p:grpSpPr>
          <a:xfrm>
            <a:off x="7008285" y="5103877"/>
            <a:ext cx="906244" cy="906244"/>
            <a:chOff x="7399556" y="4913318"/>
            <a:chExt cx="639543" cy="639543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0CD71AF-ECE8-0502-65A6-9C5F6478BA80}"/>
                </a:ext>
              </a:extLst>
            </p:cNvPr>
            <p:cNvSpPr/>
            <p:nvPr/>
          </p:nvSpPr>
          <p:spPr>
            <a:xfrm>
              <a:off x="7399556" y="4913318"/>
              <a:ext cx="639543" cy="639543"/>
            </a:xfrm>
            <a:prstGeom prst="ellipse">
              <a:avLst/>
            </a:prstGeom>
            <a:gradFill>
              <a:gsLst>
                <a:gs pos="70000">
                  <a:srgbClr val="580C6E">
                    <a:lumMod val="100000"/>
                  </a:srgbClr>
                </a:gs>
                <a:gs pos="100000">
                  <a:srgbClr val="580C6E"/>
                </a:gs>
              </a:gsLst>
              <a:lin ang="81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形 9" descr="数学">
              <a:extLst>
                <a:ext uri="{FF2B5EF4-FFF2-40B4-BE49-F238E27FC236}">
                  <a16:creationId xmlns:a16="http://schemas.microsoft.com/office/drawing/2014/main" id="{C646969C-7575-A3DD-583A-8725A7280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527392" y="5052201"/>
              <a:ext cx="397769" cy="397769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19" grpId="0"/>
      <p:bldP spid="26" grpId="0"/>
      <p:bldP spid="32" grpId="0"/>
      <p:bldP spid="34" grpId="0"/>
      <p:bldP spid="36" grpId="0"/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: 圆角 16"/>
          <p:cNvSpPr/>
          <p:nvPr/>
        </p:nvSpPr>
        <p:spPr>
          <a:xfrm>
            <a:off x="2744777" y="443044"/>
            <a:ext cx="3351223" cy="632557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9" name="文本框 178"/>
          <p:cNvSpPr txBox="1"/>
          <p:nvPr/>
        </p:nvSpPr>
        <p:spPr>
          <a:xfrm>
            <a:off x="3282153" y="494028"/>
            <a:ext cx="2301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项目背景</a:t>
            </a:r>
          </a:p>
        </p:txBody>
      </p:sp>
      <p:cxnSp>
        <p:nvCxnSpPr>
          <p:cNvPr id="19" name="直接连接符 18"/>
          <p:cNvCxnSpPr/>
          <p:nvPr/>
        </p:nvCxnSpPr>
        <p:spPr>
          <a:xfrm>
            <a:off x="3029234" y="1056158"/>
            <a:ext cx="4940865" cy="0"/>
          </a:xfrm>
          <a:prstGeom prst="line">
            <a:avLst/>
          </a:prstGeom>
          <a:ln w="19050">
            <a:solidFill>
              <a:srgbClr val="58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: 圆角 19"/>
          <p:cNvSpPr/>
          <p:nvPr/>
        </p:nvSpPr>
        <p:spPr>
          <a:xfrm>
            <a:off x="2744777" y="1167319"/>
            <a:ext cx="5225322" cy="2198450"/>
          </a:xfrm>
          <a:prstGeom prst="roundRect">
            <a:avLst>
              <a:gd name="adj" fmla="val 2065"/>
            </a:avLst>
          </a:prstGeom>
          <a:noFill/>
          <a:ln w="28575">
            <a:solidFill>
              <a:srgbClr val="580C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文本框 179"/>
          <p:cNvSpPr txBox="1"/>
          <p:nvPr/>
        </p:nvSpPr>
        <p:spPr>
          <a:xfrm>
            <a:off x="2883855" y="1338752"/>
            <a:ext cx="5061960" cy="16646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老年痴呆症</a:t>
            </a: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是一种常见的老年疾病，对患者、家庭和医疗机构都带来了重大挑战。患者需要长期的护理和监测，监护人需要承担重大的责任，医疗人员需要提供高质量的医疗服务。</a:t>
            </a:r>
          </a:p>
          <a:p>
            <a:pPr marL="171450" indent="-1714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因此，本项目旨在开发一款</a:t>
            </a:r>
            <a:r>
              <a:rPr lang="zh-CN" altLang="en-US" sz="14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微信小程序</a:t>
            </a: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，针对老年痴呆症患者、监护人和医生，提供健康安全的智能助手，以改善患者的生活质量、减轻监护人的负担，并提供更便捷的医疗支持。</a:t>
            </a:r>
          </a:p>
        </p:txBody>
      </p:sp>
      <p:pic>
        <p:nvPicPr>
          <p:cNvPr id="28" name="图形 27" descr="研究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315235" y="3577250"/>
            <a:ext cx="508314" cy="508314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45856" y="1214546"/>
            <a:ext cx="3670387" cy="2094090"/>
          </a:xfrm>
          <a:prstGeom prst="rect">
            <a:avLst/>
          </a:prstGeom>
          <a:ln w="31750">
            <a:solidFill>
              <a:schemeClr val="bg1"/>
            </a:solidFill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7" name="矩形: 圆角 186"/>
          <p:cNvSpPr/>
          <p:nvPr/>
        </p:nvSpPr>
        <p:spPr>
          <a:xfrm>
            <a:off x="8542155" y="3557795"/>
            <a:ext cx="3351223" cy="632557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文本框 187"/>
          <p:cNvSpPr txBox="1"/>
          <p:nvPr/>
        </p:nvSpPr>
        <p:spPr>
          <a:xfrm>
            <a:off x="9079531" y="3608779"/>
            <a:ext cx="23015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项目目标</a:t>
            </a:r>
          </a:p>
        </p:txBody>
      </p:sp>
      <p:cxnSp>
        <p:nvCxnSpPr>
          <p:cNvPr id="189" name="直接连接符 188"/>
          <p:cNvCxnSpPr/>
          <p:nvPr/>
        </p:nvCxnSpPr>
        <p:spPr>
          <a:xfrm>
            <a:off x="6596628" y="4170909"/>
            <a:ext cx="5186412" cy="0"/>
          </a:xfrm>
          <a:prstGeom prst="line">
            <a:avLst/>
          </a:prstGeom>
          <a:ln w="19050">
            <a:solidFill>
              <a:srgbClr val="58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0" name="矩形: 圆角 189"/>
          <p:cNvSpPr/>
          <p:nvPr/>
        </p:nvSpPr>
        <p:spPr>
          <a:xfrm>
            <a:off x="6596628" y="4282070"/>
            <a:ext cx="5225322" cy="2198450"/>
          </a:xfrm>
          <a:prstGeom prst="roundRect">
            <a:avLst>
              <a:gd name="adj" fmla="val 2065"/>
            </a:avLst>
          </a:prstGeom>
          <a:noFill/>
          <a:ln w="28575">
            <a:solidFill>
              <a:srgbClr val="580C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文本框 190"/>
          <p:cNvSpPr txBox="1"/>
          <p:nvPr/>
        </p:nvSpPr>
        <p:spPr>
          <a:xfrm>
            <a:off x="6869279" y="4504395"/>
            <a:ext cx="4641109" cy="1707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为老年痴呆症患者提供方便的</a:t>
            </a:r>
            <a:r>
              <a:rPr lang="zh-CN" altLang="en-US" sz="14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健康管理</a:t>
            </a: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工具，促进她们</a:t>
            </a:r>
            <a:r>
              <a:rPr lang="en-US" altLang="zh-CN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/</a:t>
            </a: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他们按时服药和监测病情。</a:t>
            </a:r>
          </a:p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支持监护人通过</a:t>
            </a:r>
            <a:r>
              <a:rPr lang="zh-CN" altLang="en-US" sz="14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远程监测</a:t>
            </a: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、</a:t>
            </a:r>
            <a:r>
              <a:rPr lang="zh-CN" altLang="en-US" sz="14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记录数据</a:t>
            </a: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等功能来更好地关心和照顾患者。</a:t>
            </a:r>
          </a:p>
          <a:p>
            <a:pPr marL="285750" indent="-285750" defTabSz="1216025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提供医生</a:t>
            </a:r>
            <a:r>
              <a:rPr lang="zh-CN" altLang="en-US" sz="14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在线诊疗</a:t>
            </a:r>
            <a:r>
              <a:rPr lang="zh-CN" altLang="en-US" sz="14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功能，为患者和监护人提供及时的医疗建议。</a:t>
            </a:r>
          </a:p>
        </p:txBody>
      </p:sp>
      <p:pic>
        <p:nvPicPr>
          <p:cNvPr id="45" name="图形 44" descr="显微镜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710949" y="386809"/>
            <a:ext cx="649907" cy="649907"/>
          </a:xfrm>
          <a:prstGeom prst="rect">
            <a:avLst/>
          </a:prstGeom>
        </p:spPr>
      </p:pic>
      <p:pic>
        <p:nvPicPr>
          <p:cNvPr id="193" name="图片 19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84875" y="4291185"/>
            <a:ext cx="3670387" cy="2170315"/>
          </a:xfrm>
          <a:prstGeom prst="rect">
            <a:avLst/>
          </a:prstGeom>
          <a:ln w="31750">
            <a:solidFill>
              <a:schemeClr val="bg1"/>
            </a:solidFill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  <p:sp>
        <p:nvSpPr>
          <p:cNvPr id="26" name="矩形 25"/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9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29" name="矩形: 圆角 28"/>
          <p:cNvSpPr/>
          <p:nvPr/>
        </p:nvSpPr>
        <p:spPr>
          <a:xfrm>
            <a:off x="149698" y="2125635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210810" y="3650235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功能简介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227220" y="435293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重难点问题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27220" y="505050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分工与过程管理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10811" y="2947532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技术方案</a:t>
            </a:r>
          </a:p>
        </p:txBody>
      </p:sp>
      <p:cxnSp>
        <p:nvCxnSpPr>
          <p:cNvPr id="36" name="直接连接符 35"/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54A7D73-A6EA-669D-EC05-FFC3A74A3129}"/>
              </a:ext>
            </a:extLst>
          </p:cNvPr>
          <p:cNvSpPr txBox="1"/>
          <p:nvPr/>
        </p:nvSpPr>
        <p:spPr>
          <a:xfrm>
            <a:off x="210810" y="5748074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演示视频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9" grpId="0"/>
      <p:bldP spid="20" grpId="0" animBg="1"/>
      <p:bldP spid="180" grpId="0"/>
      <p:bldP spid="187" grpId="0" animBg="1"/>
      <p:bldP spid="188" grpId="0"/>
      <p:bldP spid="190" grpId="0" animBg="1"/>
      <p:bldP spid="191" grpId="0"/>
      <p:bldP spid="29" grpId="0" animBg="1"/>
      <p:bldP spid="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58767FD-162E-D649-39CA-825D43614F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FDE3419F-67BF-8FAF-79A1-9FBBCAD55D5E}"/>
              </a:ext>
            </a:extLst>
          </p:cNvPr>
          <p:cNvSpPr/>
          <p:nvPr/>
        </p:nvSpPr>
        <p:spPr>
          <a:xfrm>
            <a:off x="150476" y="2997289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FC8CBE7-5F8F-1B51-8B8B-DF9EAD76B38C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E0786C2-C994-1E33-A402-C16D4372E4F0}"/>
              </a:ext>
            </a:extLst>
          </p:cNvPr>
          <p:cNvSpPr txBox="1"/>
          <p:nvPr/>
        </p:nvSpPr>
        <p:spPr>
          <a:xfrm>
            <a:off x="227220" y="481817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产品原型设计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07D66D-E1E4-360C-BCC3-F37748AC49BE}"/>
              </a:ext>
            </a:extLst>
          </p:cNvPr>
          <p:cNvSpPr txBox="1"/>
          <p:nvPr/>
        </p:nvSpPr>
        <p:spPr>
          <a:xfrm>
            <a:off x="227220" y="570288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开发迭代计划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A5FB35-8FA5-537F-79AB-D87BE2C540DD}"/>
              </a:ext>
            </a:extLst>
          </p:cNvPr>
          <p:cNvSpPr txBox="1"/>
          <p:nvPr/>
        </p:nvSpPr>
        <p:spPr>
          <a:xfrm>
            <a:off x="216364" y="3048750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a typeface="思源黑体 CN Bold" panose="020B0800000000000000"/>
              </a:rPr>
              <a:t>用户需求与分析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05DB4A1-3978-E202-88AE-093683ACF310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F529EA1-D055-4E67-A850-1EE308DEB553}"/>
              </a:ext>
            </a:extLst>
          </p:cNvPr>
          <p:cNvSpPr txBox="1"/>
          <p:nvPr/>
        </p:nvSpPr>
        <p:spPr>
          <a:xfrm>
            <a:off x="214744" y="3899993"/>
            <a:ext cx="1464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总体架构</a:t>
            </a:r>
            <a:endParaRPr lang="en-US" altLang="zh-CN" sz="1400" b="1" dirty="0">
              <a:solidFill>
                <a:schemeClr val="bg1"/>
              </a:solidFill>
              <a:ea typeface="思源黑体 CN Bold" panose="020B0800000000000000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和技术选型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26D42AD-75A5-B3EB-3FD0-4A7EDD63FAF0}"/>
              </a:ext>
            </a:extLst>
          </p:cNvPr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D6EB79B-E31A-9590-5E0F-2BC2011E95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FC6E8922-24B1-FDE1-D4F7-E76D3B96A5AC}"/>
              </a:ext>
            </a:extLst>
          </p:cNvPr>
          <p:cNvSpPr/>
          <p:nvPr/>
        </p:nvSpPr>
        <p:spPr>
          <a:xfrm>
            <a:off x="157643" y="2875870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2D30502-0F4F-6010-8FA7-235BB6E8A2A2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1FAE4F2-07E9-24EE-3672-F38587CB65EC}"/>
              </a:ext>
            </a:extLst>
          </p:cNvPr>
          <p:cNvSpPr txBox="1"/>
          <p:nvPr/>
        </p:nvSpPr>
        <p:spPr>
          <a:xfrm>
            <a:off x="210810" y="3650235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功能简介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0931530-5F60-4A3B-9FAB-B37DF827C800}"/>
              </a:ext>
            </a:extLst>
          </p:cNvPr>
          <p:cNvSpPr txBox="1"/>
          <p:nvPr/>
        </p:nvSpPr>
        <p:spPr>
          <a:xfrm>
            <a:off x="227220" y="435293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重难点问题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9FE7AB5-D8B2-B1F7-E5CE-50669634769F}"/>
              </a:ext>
            </a:extLst>
          </p:cNvPr>
          <p:cNvSpPr txBox="1"/>
          <p:nvPr/>
        </p:nvSpPr>
        <p:spPr>
          <a:xfrm>
            <a:off x="227220" y="505050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分工与过程管理</a:t>
            </a: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CB3BE3A-3FFE-9AE2-6D24-BCB0CD3C759F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FA09D446-EB9B-3E55-BA35-DA468CFF60BA}"/>
              </a:ext>
            </a:extLst>
          </p:cNvPr>
          <p:cNvSpPr txBox="1"/>
          <p:nvPr/>
        </p:nvSpPr>
        <p:spPr>
          <a:xfrm>
            <a:off x="210810" y="5748074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演示视频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E91C6C7-7B32-B82F-C276-D80CC2C0F4F9}"/>
              </a:ext>
            </a:extLst>
          </p:cNvPr>
          <p:cNvSpPr txBox="1"/>
          <p:nvPr/>
        </p:nvSpPr>
        <p:spPr>
          <a:xfrm>
            <a:off x="210811" y="2947532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ea typeface="思源黑体 CN Bold" panose="020B0800000000000000"/>
              </a:rPr>
              <a:t>技术方案</a:t>
            </a:r>
          </a:p>
        </p:txBody>
      </p:sp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752D0456-9B9B-28ED-11C4-A21C48ADD4F2}"/>
              </a:ext>
            </a:extLst>
          </p:cNvPr>
          <p:cNvSpPr/>
          <p:nvPr/>
        </p:nvSpPr>
        <p:spPr>
          <a:xfrm>
            <a:off x="2744777" y="443044"/>
            <a:ext cx="3351223" cy="632557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0C4A32F-275B-5CEA-6A9E-7A2467C5CBB5}"/>
              </a:ext>
            </a:extLst>
          </p:cNvPr>
          <p:cNvSpPr txBox="1"/>
          <p:nvPr/>
        </p:nvSpPr>
        <p:spPr>
          <a:xfrm>
            <a:off x="3029234" y="497712"/>
            <a:ext cx="27459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前端架构与技术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6930461-66D4-E558-6412-89A303F886C0}"/>
              </a:ext>
            </a:extLst>
          </p:cNvPr>
          <p:cNvCxnSpPr/>
          <p:nvPr/>
        </p:nvCxnSpPr>
        <p:spPr>
          <a:xfrm>
            <a:off x="3029234" y="1056158"/>
            <a:ext cx="4940865" cy="0"/>
          </a:xfrm>
          <a:prstGeom prst="line">
            <a:avLst/>
          </a:prstGeom>
          <a:ln w="19050">
            <a:solidFill>
              <a:srgbClr val="58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: 圆角 58">
            <a:extLst>
              <a:ext uri="{FF2B5EF4-FFF2-40B4-BE49-F238E27FC236}">
                <a16:creationId xmlns:a16="http://schemas.microsoft.com/office/drawing/2014/main" id="{527F478A-3458-D3AD-7310-62D4594343D3}"/>
              </a:ext>
            </a:extLst>
          </p:cNvPr>
          <p:cNvSpPr/>
          <p:nvPr/>
        </p:nvSpPr>
        <p:spPr>
          <a:xfrm>
            <a:off x="2744777" y="1167319"/>
            <a:ext cx="5225322" cy="2198450"/>
          </a:xfrm>
          <a:prstGeom prst="roundRect">
            <a:avLst>
              <a:gd name="adj" fmla="val 2065"/>
            </a:avLst>
          </a:prstGeom>
          <a:noFill/>
          <a:ln w="28575">
            <a:solidFill>
              <a:srgbClr val="580C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DD571CD-E601-DAE7-6850-2FA61BD0A590}"/>
              </a:ext>
            </a:extLst>
          </p:cNvPr>
          <p:cNvSpPr txBox="1"/>
          <p:nvPr/>
        </p:nvSpPr>
        <p:spPr>
          <a:xfrm>
            <a:off x="2883855" y="1313210"/>
            <a:ext cx="4477001" cy="1735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前端部分使用</a:t>
            </a:r>
            <a:r>
              <a:rPr lang="en-US" altLang="zh-CN" sz="1200" dirty="0" err="1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uni</a:t>
            </a: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-app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框架，主要包括以下模块：</a:t>
            </a: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1.</a:t>
            </a:r>
            <a:r>
              <a:rPr lang="en-US" altLang="zh-CN" sz="12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UI</a:t>
            </a:r>
            <a:r>
              <a:rPr lang="zh-CN" altLang="en-US" sz="12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组件层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：使用</a:t>
            </a: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vue2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构建用户界面，微信小程序提供了一套基础组件库，可用于快速搭建界面。</a:t>
            </a: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2.</a:t>
            </a:r>
            <a:r>
              <a:rPr lang="zh-CN" altLang="en-US" sz="12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逻辑控制层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：使用</a:t>
            </a: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JavaScript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进行业务逻辑的编写。前端逻辑控制层负责用户交互、前端验证、实时通信等。</a:t>
            </a: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3.</a:t>
            </a:r>
            <a:r>
              <a:rPr lang="zh-CN" altLang="en-US" sz="12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网络请求层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：通过小程序的</a:t>
            </a:r>
            <a:r>
              <a:rPr lang="en-US" altLang="zh-CN" sz="1200" dirty="0" err="1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wx.request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进行</a:t>
            </a: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HTTP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请求，与后端交互。</a:t>
            </a:r>
          </a:p>
        </p:txBody>
      </p:sp>
      <p:pic>
        <p:nvPicPr>
          <p:cNvPr id="61" name="图形 60" descr="研究">
            <a:extLst>
              <a:ext uri="{FF2B5EF4-FFF2-40B4-BE49-F238E27FC236}">
                <a16:creationId xmlns:a16="http://schemas.microsoft.com/office/drawing/2014/main" id="{EA9AF424-186B-7E90-B140-FDE700CDB5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7315235" y="3577250"/>
            <a:ext cx="508314" cy="508314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5C1F8BA9-15F6-B8BB-C773-58C838A4ABC0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856" y="1157414"/>
            <a:ext cx="3670387" cy="2208355"/>
          </a:xfrm>
          <a:prstGeom prst="rect">
            <a:avLst/>
          </a:prstGeom>
          <a:ln w="31750">
            <a:solidFill>
              <a:schemeClr val="bg1"/>
            </a:solidFill>
          </a:ln>
          <a:effectLst>
            <a:outerShdw blurRad="127000" algn="ctr" rotWithShape="0">
              <a:prstClr val="black">
                <a:alpha val="40000"/>
              </a:prstClr>
            </a:outerShdw>
          </a:effectLst>
        </p:spPr>
      </p:pic>
      <p:sp>
        <p:nvSpPr>
          <p:cNvPr id="63" name="矩形: 圆角 62">
            <a:extLst>
              <a:ext uri="{FF2B5EF4-FFF2-40B4-BE49-F238E27FC236}">
                <a16:creationId xmlns:a16="http://schemas.microsoft.com/office/drawing/2014/main" id="{446B8FB3-3AD9-A411-A239-EB1E245C2FD3}"/>
              </a:ext>
            </a:extLst>
          </p:cNvPr>
          <p:cNvSpPr/>
          <p:nvPr/>
        </p:nvSpPr>
        <p:spPr>
          <a:xfrm>
            <a:off x="8542155" y="3557795"/>
            <a:ext cx="3351223" cy="632557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2E8BD89F-CFBB-70EE-706A-C0F8D91C7343}"/>
              </a:ext>
            </a:extLst>
          </p:cNvPr>
          <p:cNvSpPr txBox="1"/>
          <p:nvPr/>
        </p:nvSpPr>
        <p:spPr>
          <a:xfrm>
            <a:off x="8771790" y="3601830"/>
            <a:ext cx="2891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后端架构与技术</a:t>
            </a: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5A1E6ABC-324D-5515-7EEC-54D83FC2B206}"/>
              </a:ext>
            </a:extLst>
          </p:cNvPr>
          <p:cNvCxnSpPr>
            <a:cxnSpLocks/>
          </p:cNvCxnSpPr>
          <p:nvPr/>
        </p:nvCxnSpPr>
        <p:spPr>
          <a:xfrm flipV="1">
            <a:off x="2628900" y="4170909"/>
            <a:ext cx="9154140" cy="19443"/>
          </a:xfrm>
          <a:prstGeom prst="line">
            <a:avLst/>
          </a:prstGeom>
          <a:ln w="19050">
            <a:solidFill>
              <a:srgbClr val="58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: 圆角 65">
            <a:extLst>
              <a:ext uri="{FF2B5EF4-FFF2-40B4-BE49-F238E27FC236}">
                <a16:creationId xmlns:a16="http://schemas.microsoft.com/office/drawing/2014/main" id="{65AE647A-4130-2B4B-7D28-4E635716D672}"/>
              </a:ext>
            </a:extLst>
          </p:cNvPr>
          <p:cNvSpPr/>
          <p:nvPr/>
        </p:nvSpPr>
        <p:spPr>
          <a:xfrm>
            <a:off x="2628900" y="4282070"/>
            <a:ext cx="9193050" cy="2198450"/>
          </a:xfrm>
          <a:prstGeom prst="roundRect">
            <a:avLst>
              <a:gd name="adj" fmla="val 2065"/>
            </a:avLst>
          </a:prstGeom>
          <a:noFill/>
          <a:ln w="28575">
            <a:solidFill>
              <a:srgbClr val="580C6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5B6087A7-1357-B009-5D54-787848E97458}"/>
              </a:ext>
            </a:extLst>
          </p:cNvPr>
          <p:cNvSpPr txBox="1"/>
          <p:nvPr/>
        </p:nvSpPr>
        <p:spPr>
          <a:xfrm>
            <a:off x="2744777" y="4395619"/>
            <a:ext cx="8998173" cy="18463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后端采用分层结构，包括以下模块：</a:t>
            </a: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1.</a:t>
            </a:r>
            <a:r>
              <a:rPr lang="zh-CN" altLang="en-US" sz="12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路由和控制器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：建立</a:t>
            </a: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API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，定义各种请求路由，并编写控制器处理请求。</a:t>
            </a: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2.</a:t>
            </a:r>
            <a:r>
              <a:rPr lang="zh-CN" altLang="en-US" sz="12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业务逻辑层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：包含所有的业务逻辑，如用户认证、服药提醒、消息提示等。</a:t>
            </a: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3.</a:t>
            </a:r>
            <a:r>
              <a:rPr lang="zh-CN" altLang="en-US" sz="12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数据访问层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：用于与数据库进行交互，选择</a:t>
            </a: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MySQL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数据库，通过</a:t>
            </a:r>
            <a:r>
              <a:rPr lang="en-US" altLang="zh-CN" sz="1200" dirty="0" err="1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Sequelize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（</a:t>
            </a: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MySQL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）来管理数据。</a:t>
            </a: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4.</a:t>
            </a:r>
            <a:r>
              <a:rPr lang="zh-CN" altLang="en-US" sz="12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实时通信层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：前端使用轮询的方式与后端交互，实现用户间的通信，使用</a:t>
            </a:r>
            <a:r>
              <a:rPr lang="en-US" altLang="zh-CN" sz="1200" dirty="0" err="1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wxpusher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公众号发送消息的方式实现消息提醒。</a:t>
            </a:r>
            <a:endParaRPr lang="en-US" altLang="zh-CN" sz="12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</a:endParaRP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5.</a:t>
            </a:r>
            <a:r>
              <a:rPr lang="zh-CN" altLang="en-US" sz="12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云存储服务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：使用</a:t>
            </a:r>
            <a:r>
              <a:rPr lang="en-US" altLang="zh-CN" sz="1200" dirty="0" err="1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uploadfile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接口进行图片等文件的上传功能。</a:t>
            </a:r>
          </a:p>
          <a:p>
            <a:pPr defTabSz="1216025">
              <a:lnSpc>
                <a:spcPct val="120000"/>
              </a:lnSpc>
              <a:spcBef>
                <a:spcPct val="20000"/>
              </a:spcBef>
            </a:pPr>
            <a:r>
              <a:rPr lang="en-US" altLang="zh-CN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6.</a:t>
            </a:r>
            <a:r>
              <a:rPr lang="zh-CN" altLang="en-US" sz="1200" dirty="0">
                <a:solidFill>
                  <a:srgbClr val="FF0000"/>
                </a:solidFill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身份验证和授权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：使用</a:t>
            </a:r>
            <a:r>
              <a:rPr lang="en-US" altLang="zh-CN" sz="1200" dirty="0" err="1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getUserinfo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和</a:t>
            </a:r>
            <a:r>
              <a:rPr lang="en-US" altLang="zh-CN" sz="1200" dirty="0" err="1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wx.login</a:t>
            </a:r>
            <a:r>
              <a:rPr lang="zh-CN" altLang="en-US" sz="1200" dirty="0">
                <a:latin typeface="字魂58号-创中黑" panose="00000500000000000000" pitchFamily="2" charset="-122"/>
                <a:ea typeface="字魂58号-创中黑" panose="00000500000000000000" pitchFamily="2" charset="-122"/>
                <a:cs typeface="+mn-ea"/>
              </a:rPr>
              <a:t>进行用户身份验证和授权登录管理。</a:t>
            </a:r>
            <a:endParaRPr lang="en-US" altLang="zh-CN" sz="1200" dirty="0">
              <a:latin typeface="字魂58号-创中黑" panose="00000500000000000000" pitchFamily="2" charset="-122"/>
              <a:ea typeface="字魂58号-创中黑" panose="00000500000000000000" pitchFamily="2" charset="-122"/>
              <a:cs typeface="+mn-ea"/>
            </a:endParaRPr>
          </a:p>
        </p:txBody>
      </p:sp>
      <p:pic>
        <p:nvPicPr>
          <p:cNvPr id="68" name="图形 67" descr="显微镜">
            <a:extLst>
              <a:ext uri="{FF2B5EF4-FFF2-40B4-BE49-F238E27FC236}">
                <a16:creationId xmlns:a16="http://schemas.microsoft.com/office/drawing/2014/main" id="{7403D9E9-5D81-B41B-A7F2-2BEAA5E94C4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10949" y="386809"/>
            <a:ext cx="649907" cy="649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1206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/>
      <p:bldP spid="17" grpId="0" animBg="1"/>
      <p:bldP spid="18" grpId="0"/>
      <p:bldP spid="56" grpId="0" animBg="1"/>
      <p:bldP spid="57" grpId="0"/>
      <p:bldP spid="59" grpId="0" animBg="1"/>
      <p:bldP spid="60" grpId="0"/>
      <p:bldP spid="63" grpId="0" animBg="1"/>
      <p:bldP spid="64" grpId="0"/>
      <p:bldP spid="66" grpId="0" animBg="1"/>
      <p:bldP spid="6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>
            <a:extLst>
              <a:ext uri="{FF2B5EF4-FFF2-40B4-BE49-F238E27FC236}">
                <a16:creationId xmlns:a16="http://schemas.microsoft.com/office/drawing/2014/main" id="{8DF6E745-4B28-9974-1473-666313774998}"/>
              </a:ext>
            </a:extLst>
          </p:cNvPr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6EEABDF3-6C3D-67B7-EAD2-EF250877CA23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5FFD96AB-BC19-015A-888D-DC3CA5DE56E9}"/>
              </a:ext>
            </a:extLst>
          </p:cNvPr>
          <p:cNvSpPr/>
          <p:nvPr/>
        </p:nvSpPr>
        <p:spPr>
          <a:xfrm>
            <a:off x="150476" y="2997289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6EFC4BE6-F0EF-3D92-5BE8-F8D0B285C62C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6D1E765-4DF9-5F9E-B1B5-8CA61D515587}"/>
              </a:ext>
            </a:extLst>
          </p:cNvPr>
          <p:cNvSpPr txBox="1"/>
          <p:nvPr/>
        </p:nvSpPr>
        <p:spPr>
          <a:xfrm>
            <a:off x="227220" y="481817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产品原型设计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6E485D3-17D9-1004-7A9D-F8D7157E1924}"/>
              </a:ext>
            </a:extLst>
          </p:cNvPr>
          <p:cNvSpPr txBox="1"/>
          <p:nvPr/>
        </p:nvSpPr>
        <p:spPr>
          <a:xfrm>
            <a:off x="227220" y="570288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开发迭代计划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A59A7B0E-9CB4-25CB-BAE5-7CD3FBF5E5B8}"/>
              </a:ext>
            </a:extLst>
          </p:cNvPr>
          <p:cNvSpPr txBox="1"/>
          <p:nvPr/>
        </p:nvSpPr>
        <p:spPr>
          <a:xfrm>
            <a:off x="216364" y="3048750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a typeface="思源黑体 CN Bold" panose="020B0800000000000000"/>
              </a:rPr>
              <a:t>用户需求与分析</a:t>
            </a: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2F3A2A0-7E93-42EF-49CF-43DAA1360E1E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F4AE7B0B-D0AB-FF51-84F7-B083BF9F653B}"/>
              </a:ext>
            </a:extLst>
          </p:cNvPr>
          <p:cNvSpPr txBox="1"/>
          <p:nvPr/>
        </p:nvSpPr>
        <p:spPr>
          <a:xfrm>
            <a:off x="214744" y="3899993"/>
            <a:ext cx="1464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总体架构</a:t>
            </a:r>
            <a:endParaRPr lang="en-US" altLang="zh-CN" sz="1400" b="1" dirty="0">
              <a:solidFill>
                <a:schemeClr val="bg1"/>
              </a:solidFill>
              <a:ea typeface="思源黑体 CN Bold" panose="020B0800000000000000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和技术选型</a:t>
            </a: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4EE5A749-0DF6-64B1-8DAC-1A4F0275C348}"/>
              </a:ext>
            </a:extLst>
          </p:cNvPr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B1DDD111-85B0-1EED-DC1C-6B2041FE1BE1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9EDA13B6-84B0-9129-74A5-FB30F75152A6}"/>
              </a:ext>
            </a:extLst>
          </p:cNvPr>
          <p:cNvSpPr/>
          <p:nvPr/>
        </p:nvSpPr>
        <p:spPr>
          <a:xfrm>
            <a:off x="137323" y="3578362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CA4A824-54FF-178D-F392-EBC0C21E2101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DFE7FFF-F761-4246-C517-F767C100092B}"/>
              </a:ext>
            </a:extLst>
          </p:cNvPr>
          <p:cNvSpPr txBox="1"/>
          <p:nvPr/>
        </p:nvSpPr>
        <p:spPr>
          <a:xfrm>
            <a:off x="227220" y="435293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重难点问题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A3411B49-CE42-3707-E3F5-94C112D5901E}"/>
              </a:ext>
            </a:extLst>
          </p:cNvPr>
          <p:cNvSpPr txBox="1"/>
          <p:nvPr/>
        </p:nvSpPr>
        <p:spPr>
          <a:xfrm>
            <a:off x="227220" y="505050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分工与过程管理</a:t>
            </a:r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18515CA9-981B-E746-07B3-01751C62203D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9C69D041-85AE-53AB-C91C-1C9D579C18A3}"/>
              </a:ext>
            </a:extLst>
          </p:cNvPr>
          <p:cNvSpPr txBox="1"/>
          <p:nvPr/>
        </p:nvSpPr>
        <p:spPr>
          <a:xfrm>
            <a:off x="210810" y="5748074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演示视频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D1D4E56-5889-307F-1F7B-54206EABA798}"/>
              </a:ext>
            </a:extLst>
          </p:cNvPr>
          <p:cNvSpPr txBox="1"/>
          <p:nvPr/>
        </p:nvSpPr>
        <p:spPr>
          <a:xfrm>
            <a:off x="210811" y="2947532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技术方案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5563C2BE-209A-256C-68BD-BA9D2EFEEC42}"/>
              </a:ext>
            </a:extLst>
          </p:cNvPr>
          <p:cNvSpPr txBox="1"/>
          <p:nvPr/>
        </p:nvSpPr>
        <p:spPr>
          <a:xfrm>
            <a:off x="210810" y="3650235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ea typeface="思源黑体 CN Bold" panose="020B0800000000000000"/>
              </a:rPr>
              <a:t>功能简介</a:t>
            </a:r>
          </a:p>
        </p:txBody>
      </p:sp>
      <p:grpSp>
        <p:nvGrpSpPr>
          <p:cNvPr id="68" name="组合 67">
            <a:extLst>
              <a:ext uri="{FF2B5EF4-FFF2-40B4-BE49-F238E27FC236}">
                <a16:creationId xmlns:a16="http://schemas.microsoft.com/office/drawing/2014/main" id="{AD00B250-A1B2-EC58-0471-9320E8093D4B}"/>
              </a:ext>
            </a:extLst>
          </p:cNvPr>
          <p:cNvGrpSpPr/>
          <p:nvPr/>
        </p:nvGrpSpPr>
        <p:grpSpPr>
          <a:xfrm>
            <a:off x="2174169" y="1099296"/>
            <a:ext cx="3064218" cy="4021137"/>
            <a:chOff x="997946" y="2330488"/>
            <a:chExt cx="3064218" cy="4021137"/>
          </a:xfrm>
        </p:grpSpPr>
        <p:sp>
          <p:nvSpPr>
            <p:cNvPr id="69" name="MH_Other_1">
              <a:extLst>
                <a:ext uri="{FF2B5EF4-FFF2-40B4-BE49-F238E27FC236}">
                  <a16:creationId xmlns:a16="http://schemas.microsoft.com/office/drawing/2014/main" id="{534A6331-E2C8-66CF-9734-EBAC4F5A4FC5}"/>
                </a:ext>
              </a:extLst>
            </p:cNvPr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>
              <a:off x="997946" y="2447925"/>
              <a:ext cx="476250" cy="476250"/>
            </a:xfrm>
            <a:custGeom>
              <a:avLst/>
              <a:gdLst>
                <a:gd name="T0" fmla="*/ 2147483646 w 127"/>
                <a:gd name="T1" fmla="*/ 2147483646 h 127"/>
                <a:gd name="T2" fmla="*/ 2147483646 w 127"/>
                <a:gd name="T3" fmla="*/ 2147483646 h 127"/>
                <a:gd name="T4" fmla="*/ 2147483646 w 127"/>
                <a:gd name="T5" fmla="*/ 2147483646 h 127"/>
                <a:gd name="T6" fmla="*/ 2147483646 w 127"/>
                <a:gd name="T7" fmla="*/ 2147483646 h 127"/>
                <a:gd name="T8" fmla="*/ 2147483646 w 127"/>
                <a:gd name="T9" fmla="*/ 2147483646 h 127"/>
                <a:gd name="T10" fmla="*/ 2147483646 w 127"/>
                <a:gd name="T11" fmla="*/ 2147483646 h 127"/>
                <a:gd name="T12" fmla="*/ 2147483646 w 127"/>
                <a:gd name="T13" fmla="*/ 2147483646 h 127"/>
                <a:gd name="T14" fmla="*/ 2147483646 w 127"/>
                <a:gd name="T15" fmla="*/ 2147483646 h 127"/>
                <a:gd name="T16" fmla="*/ 2147483646 w 127"/>
                <a:gd name="T17" fmla="*/ 2147483646 h 127"/>
                <a:gd name="T18" fmla="*/ 2147483646 w 127"/>
                <a:gd name="T19" fmla="*/ 2147483646 h 127"/>
                <a:gd name="T20" fmla="*/ 2147483646 w 127"/>
                <a:gd name="T21" fmla="*/ 2147483646 h 127"/>
                <a:gd name="T22" fmla="*/ 2147483646 w 127"/>
                <a:gd name="T23" fmla="*/ 2147483646 h 127"/>
                <a:gd name="T24" fmla="*/ 2147483646 w 127"/>
                <a:gd name="T25" fmla="*/ 2147483646 h 127"/>
                <a:gd name="T26" fmla="*/ 2147483646 w 127"/>
                <a:gd name="T27" fmla="*/ 2147483646 h 127"/>
                <a:gd name="T28" fmla="*/ 2147483646 w 127"/>
                <a:gd name="T29" fmla="*/ 2147483646 h 127"/>
                <a:gd name="T30" fmla="*/ 2147483646 w 127"/>
                <a:gd name="T31" fmla="*/ 2147483646 h 127"/>
                <a:gd name="T32" fmla="*/ 2147483646 w 127"/>
                <a:gd name="T33" fmla="*/ 2147483646 h 127"/>
                <a:gd name="T34" fmla="*/ 2147483646 w 127"/>
                <a:gd name="T35" fmla="*/ 2147483646 h 127"/>
                <a:gd name="T36" fmla="*/ 2147483646 w 127"/>
                <a:gd name="T37" fmla="*/ 2147483646 h 127"/>
                <a:gd name="T38" fmla="*/ 2147483646 w 127"/>
                <a:gd name="T39" fmla="*/ 2147483646 h 127"/>
                <a:gd name="T40" fmla="*/ 2147483646 w 127"/>
                <a:gd name="T41" fmla="*/ 2147483646 h 127"/>
                <a:gd name="T42" fmla="*/ 2147483646 w 127"/>
                <a:gd name="T43" fmla="*/ 2147483646 h 127"/>
                <a:gd name="T44" fmla="*/ 2147483646 w 127"/>
                <a:gd name="T45" fmla="*/ 2147483646 h 127"/>
                <a:gd name="T46" fmla="*/ 2147483646 w 127"/>
                <a:gd name="T47" fmla="*/ 2147483646 h 127"/>
                <a:gd name="T48" fmla="*/ 2147483646 w 127"/>
                <a:gd name="T49" fmla="*/ 2147483646 h 127"/>
                <a:gd name="T50" fmla="*/ 2147483646 w 127"/>
                <a:gd name="T51" fmla="*/ 2147483646 h 127"/>
                <a:gd name="T52" fmla="*/ 2147483646 w 127"/>
                <a:gd name="T53" fmla="*/ 2147483646 h 127"/>
                <a:gd name="T54" fmla="*/ 2147483646 w 127"/>
                <a:gd name="T55" fmla="*/ 2147483646 h 127"/>
                <a:gd name="T56" fmla="*/ 2147483646 w 127"/>
                <a:gd name="T57" fmla="*/ 2147483646 h 127"/>
                <a:gd name="T58" fmla="*/ 2147483646 w 127"/>
                <a:gd name="T59" fmla="*/ 2147483646 h 127"/>
                <a:gd name="T60" fmla="*/ 2147483646 w 127"/>
                <a:gd name="T61" fmla="*/ 2147483646 h 127"/>
                <a:gd name="T62" fmla="*/ 2147483646 w 127"/>
                <a:gd name="T63" fmla="*/ 2147483646 h 127"/>
                <a:gd name="T64" fmla="*/ 2147483646 w 127"/>
                <a:gd name="T65" fmla="*/ 2147483646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27">
                  <a:moveTo>
                    <a:pt x="30" y="115"/>
                  </a:moveTo>
                  <a:cubicBezTo>
                    <a:pt x="26" y="119"/>
                    <a:pt x="21" y="119"/>
                    <a:pt x="18" y="115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9" y="107"/>
                    <a:pt x="9" y="101"/>
                    <a:pt x="12" y="98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6" y="58"/>
                    <a:pt x="40" y="60"/>
                    <a:pt x="35" y="6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0" y="99"/>
                    <a:pt x="0" y="109"/>
                    <a:pt x="7" y="115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9" y="127"/>
                    <a:pt x="29" y="127"/>
                    <a:pt x="35" y="121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8" y="88"/>
                    <a:pt x="69" y="82"/>
                    <a:pt x="68" y="77"/>
                  </a:cubicBezTo>
                  <a:lnTo>
                    <a:pt x="30" y="115"/>
                  </a:lnTo>
                  <a:close/>
                  <a:moveTo>
                    <a:pt x="121" y="12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09" y="0"/>
                    <a:pt x="99" y="0"/>
                    <a:pt x="93" y="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0" y="40"/>
                    <a:pt x="58" y="46"/>
                    <a:pt x="60" y="5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9"/>
                    <a:pt x="107" y="9"/>
                    <a:pt x="110" y="1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9" y="21"/>
                    <a:pt x="119" y="26"/>
                    <a:pt x="115" y="3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82" y="69"/>
                    <a:pt x="88" y="68"/>
                    <a:pt x="93" y="64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7" y="29"/>
                    <a:pt x="127" y="19"/>
                    <a:pt x="121" y="12"/>
                  </a:cubicBezTo>
                  <a:close/>
                  <a:moveTo>
                    <a:pt x="77" y="51"/>
                  </a:moveTo>
                  <a:cubicBezTo>
                    <a:pt x="75" y="50"/>
                    <a:pt x="73" y="50"/>
                    <a:pt x="71" y="5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3"/>
                    <a:pt x="49" y="75"/>
                    <a:pt x="51" y="77"/>
                  </a:cubicBezTo>
                  <a:cubicBezTo>
                    <a:pt x="53" y="78"/>
                    <a:pt x="55" y="78"/>
                    <a:pt x="57" y="7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5"/>
                    <a:pt x="78" y="53"/>
                    <a:pt x="77" y="51"/>
                  </a:cubicBezTo>
                  <a:close/>
                </a:path>
              </a:pathLst>
            </a:custGeom>
            <a:solidFill>
              <a:srgbClr val="382C2C"/>
            </a:solidFill>
            <a:ln w="9525">
              <a:solidFill>
                <a:srgbClr val="382C2C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0" name="MH_Other_2">
              <a:extLst>
                <a:ext uri="{FF2B5EF4-FFF2-40B4-BE49-F238E27FC236}">
                  <a16:creationId xmlns:a16="http://schemas.microsoft.com/office/drawing/2014/main" id="{EEBB2391-79F6-E5FA-985F-46EBB2F3EF29}"/>
                </a:ext>
              </a:extLst>
            </p:cNvPr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997946" y="3311525"/>
              <a:ext cx="476250" cy="476250"/>
            </a:xfrm>
            <a:custGeom>
              <a:avLst/>
              <a:gdLst>
                <a:gd name="T0" fmla="*/ 2147483646 w 127"/>
                <a:gd name="T1" fmla="*/ 2147483646 h 127"/>
                <a:gd name="T2" fmla="*/ 2147483646 w 127"/>
                <a:gd name="T3" fmla="*/ 2147483646 h 127"/>
                <a:gd name="T4" fmla="*/ 2147483646 w 127"/>
                <a:gd name="T5" fmla="*/ 2147483646 h 127"/>
                <a:gd name="T6" fmla="*/ 2147483646 w 127"/>
                <a:gd name="T7" fmla="*/ 2147483646 h 127"/>
                <a:gd name="T8" fmla="*/ 2147483646 w 127"/>
                <a:gd name="T9" fmla="*/ 2147483646 h 127"/>
                <a:gd name="T10" fmla="*/ 2147483646 w 127"/>
                <a:gd name="T11" fmla="*/ 2147483646 h 127"/>
                <a:gd name="T12" fmla="*/ 2147483646 w 127"/>
                <a:gd name="T13" fmla="*/ 2147483646 h 127"/>
                <a:gd name="T14" fmla="*/ 2147483646 w 127"/>
                <a:gd name="T15" fmla="*/ 2147483646 h 127"/>
                <a:gd name="T16" fmla="*/ 2147483646 w 127"/>
                <a:gd name="T17" fmla="*/ 2147483646 h 127"/>
                <a:gd name="T18" fmla="*/ 2147483646 w 127"/>
                <a:gd name="T19" fmla="*/ 2147483646 h 127"/>
                <a:gd name="T20" fmla="*/ 2147483646 w 127"/>
                <a:gd name="T21" fmla="*/ 2147483646 h 127"/>
                <a:gd name="T22" fmla="*/ 2147483646 w 127"/>
                <a:gd name="T23" fmla="*/ 2147483646 h 127"/>
                <a:gd name="T24" fmla="*/ 2147483646 w 127"/>
                <a:gd name="T25" fmla="*/ 2147483646 h 127"/>
                <a:gd name="T26" fmla="*/ 2147483646 w 127"/>
                <a:gd name="T27" fmla="*/ 2147483646 h 127"/>
                <a:gd name="T28" fmla="*/ 2147483646 w 127"/>
                <a:gd name="T29" fmla="*/ 2147483646 h 127"/>
                <a:gd name="T30" fmla="*/ 2147483646 w 127"/>
                <a:gd name="T31" fmla="*/ 2147483646 h 127"/>
                <a:gd name="T32" fmla="*/ 2147483646 w 127"/>
                <a:gd name="T33" fmla="*/ 2147483646 h 127"/>
                <a:gd name="T34" fmla="*/ 2147483646 w 127"/>
                <a:gd name="T35" fmla="*/ 2147483646 h 127"/>
                <a:gd name="T36" fmla="*/ 2147483646 w 127"/>
                <a:gd name="T37" fmla="*/ 2147483646 h 127"/>
                <a:gd name="T38" fmla="*/ 2147483646 w 127"/>
                <a:gd name="T39" fmla="*/ 2147483646 h 127"/>
                <a:gd name="T40" fmla="*/ 2147483646 w 127"/>
                <a:gd name="T41" fmla="*/ 2147483646 h 127"/>
                <a:gd name="T42" fmla="*/ 2147483646 w 127"/>
                <a:gd name="T43" fmla="*/ 2147483646 h 127"/>
                <a:gd name="T44" fmla="*/ 2147483646 w 127"/>
                <a:gd name="T45" fmla="*/ 2147483646 h 127"/>
                <a:gd name="T46" fmla="*/ 2147483646 w 127"/>
                <a:gd name="T47" fmla="*/ 2147483646 h 127"/>
                <a:gd name="T48" fmla="*/ 2147483646 w 127"/>
                <a:gd name="T49" fmla="*/ 2147483646 h 127"/>
                <a:gd name="T50" fmla="*/ 2147483646 w 127"/>
                <a:gd name="T51" fmla="*/ 2147483646 h 127"/>
                <a:gd name="T52" fmla="*/ 2147483646 w 127"/>
                <a:gd name="T53" fmla="*/ 2147483646 h 127"/>
                <a:gd name="T54" fmla="*/ 2147483646 w 127"/>
                <a:gd name="T55" fmla="*/ 2147483646 h 127"/>
                <a:gd name="T56" fmla="*/ 2147483646 w 127"/>
                <a:gd name="T57" fmla="*/ 2147483646 h 127"/>
                <a:gd name="T58" fmla="*/ 2147483646 w 127"/>
                <a:gd name="T59" fmla="*/ 2147483646 h 127"/>
                <a:gd name="T60" fmla="*/ 2147483646 w 127"/>
                <a:gd name="T61" fmla="*/ 2147483646 h 127"/>
                <a:gd name="T62" fmla="*/ 2147483646 w 127"/>
                <a:gd name="T63" fmla="*/ 2147483646 h 127"/>
                <a:gd name="T64" fmla="*/ 2147483646 w 127"/>
                <a:gd name="T65" fmla="*/ 2147483646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27">
                  <a:moveTo>
                    <a:pt x="30" y="115"/>
                  </a:moveTo>
                  <a:cubicBezTo>
                    <a:pt x="26" y="119"/>
                    <a:pt x="21" y="119"/>
                    <a:pt x="18" y="115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9" y="107"/>
                    <a:pt x="9" y="101"/>
                    <a:pt x="12" y="98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6" y="58"/>
                    <a:pt x="40" y="60"/>
                    <a:pt x="35" y="6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0" y="99"/>
                    <a:pt x="0" y="109"/>
                    <a:pt x="7" y="115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9" y="127"/>
                    <a:pt x="29" y="127"/>
                    <a:pt x="35" y="121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8" y="88"/>
                    <a:pt x="69" y="82"/>
                    <a:pt x="68" y="77"/>
                  </a:cubicBezTo>
                  <a:lnTo>
                    <a:pt x="30" y="115"/>
                  </a:lnTo>
                  <a:close/>
                  <a:moveTo>
                    <a:pt x="121" y="12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09" y="0"/>
                    <a:pt x="99" y="0"/>
                    <a:pt x="93" y="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0" y="40"/>
                    <a:pt x="58" y="46"/>
                    <a:pt x="60" y="5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9"/>
                    <a:pt x="107" y="9"/>
                    <a:pt x="110" y="1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9" y="21"/>
                    <a:pt x="119" y="26"/>
                    <a:pt x="115" y="3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82" y="69"/>
                    <a:pt x="88" y="68"/>
                    <a:pt x="93" y="64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7" y="29"/>
                    <a:pt x="127" y="19"/>
                    <a:pt x="121" y="12"/>
                  </a:cubicBezTo>
                  <a:close/>
                  <a:moveTo>
                    <a:pt x="77" y="51"/>
                  </a:moveTo>
                  <a:cubicBezTo>
                    <a:pt x="75" y="50"/>
                    <a:pt x="73" y="50"/>
                    <a:pt x="71" y="5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3"/>
                    <a:pt x="49" y="75"/>
                    <a:pt x="51" y="77"/>
                  </a:cubicBezTo>
                  <a:cubicBezTo>
                    <a:pt x="53" y="78"/>
                    <a:pt x="55" y="78"/>
                    <a:pt x="57" y="7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5"/>
                    <a:pt x="78" y="53"/>
                    <a:pt x="77" y="51"/>
                  </a:cubicBezTo>
                  <a:close/>
                </a:path>
              </a:pathLst>
            </a:custGeom>
            <a:solidFill>
              <a:srgbClr val="20517C"/>
            </a:solidFill>
            <a:ln w="9525">
              <a:solidFill>
                <a:srgbClr val="382C2C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1" name="MH_Other_3">
              <a:extLst>
                <a:ext uri="{FF2B5EF4-FFF2-40B4-BE49-F238E27FC236}">
                  <a16:creationId xmlns:a16="http://schemas.microsoft.com/office/drawing/2014/main" id="{09790842-89DE-E486-7E5B-8A45829A3A59}"/>
                </a:ext>
              </a:extLst>
            </p:cNvPr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>
              <a:off x="997946" y="4176713"/>
              <a:ext cx="476250" cy="476250"/>
            </a:xfrm>
            <a:custGeom>
              <a:avLst/>
              <a:gdLst>
                <a:gd name="T0" fmla="*/ 112500 w 127"/>
                <a:gd name="T1" fmla="*/ 431250 h 127"/>
                <a:gd name="T2" fmla="*/ 67500 w 127"/>
                <a:gd name="T3" fmla="*/ 431250 h 127"/>
                <a:gd name="T4" fmla="*/ 45000 w 127"/>
                <a:gd name="T5" fmla="*/ 412500 h 127"/>
                <a:gd name="T6" fmla="*/ 45000 w 127"/>
                <a:gd name="T7" fmla="*/ 367500 h 127"/>
                <a:gd name="T8" fmla="*/ 191250 w 127"/>
                <a:gd name="T9" fmla="*/ 225000 h 127"/>
                <a:gd name="T10" fmla="*/ 131250 w 127"/>
                <a:gd name="T11" fmla="*/ 240000 h 127"/>
                <a:gd name="T12" fmla="*/ 26250 w 127"/>
                <a:gd name="T13" fmla="*/ 348750 h 127"/>
                <a:gd name="T14" fmla="*/ 26250 w 127"/>
                <a:gd name="T15" fmla="*/ 431250 h 127"/>
                <a:gd name="T16" fmla="*/ 45000 w 127"/>
                <a:gd name="T17" fmla="*/ 453750 h 127"/>
                <a:gd name="T18" fmla="*/ 131250 w 127"/>
                <a:gd name="T19" fmla="*/ 453750 h 127"/>
                <a:gd name="T20" fmla="*/ 240000 w 127"/>
                <a:gd name="T21" fmla="*/ 348750 h 127"/>
                <a:gd name="T22" fmla="*/ 255000 w 127"/>
                <a:gd name="T23" fmla="*/ 288750 h 127"/>
                <a:gd name="T24" fmla="*/ 112500 w 127"/>
                <a:gd name="T25" fmla="*/ 431250 h 127"/>
                <a:gd name="T26" fmla="*/ 453750 w 127"/>
                <a:gd name="T27" fmla="*/ 45000 h 127"/>
                <a:gd name="T28" fmla="*/ 431250 w 127"/>
                <a:gd name="T29" fmla="*/ 26250 h 127"/>
                <a:gd name="T30" fmla="*/ 348750 w 127"/>
                <a:gd name="T31" fmla="*/ 26250 h 127"/>
                <a:gd name="T32" fmla="*/ 240000 w 127"/>
                <a:gd name="T33" fmla="*/ 131250 h 127"/>
                <a:gd name="T34" fmla="*/ 225000 w 127"/>
                <a:gd name="T35" fmla="*/ 191250 h 127"/>
                <a:gd name="T36" fmla="*/ 367500 w 127"/>
                <a:gd name="T37" fmla="*/ 45000 h 127"/>
                <a:gd name="T38" fmla="*/ 412500 w 127"/>
                <a:gd name="T39" fmla="*/ 45000 h 127"/>
                <a:gd name="T40" fmla="*/ 431250 w 127"/>
                <a:gd name="T41" fmla="*/ 67500 h 127"/>
                <a:gd name="T42" fmla="*/ 431250 w 127"/>
                <a:gd name="T43" fmla="*/ 112500 h 127"/>
                <a:gd name="T44" fmla="*/ 288750 w 127"/>
                <a:gd name="T45" fmla="*/ 255000 h 127"/>
                <a:gd name="T46" fmla="*/ 348750 w 127"/>
                <a:gd name="T47" fmla="*/ 240000 h 127"/>
                <a:gd name="T48" fmla="*/ 453750 w 127"/>
                <a:gd name="T49" fmla="*/ 131250 h 127"/>
                <a:gd name="T50" fmla="*/ 453750 w 127"/>
                <a:gd name="T51" fmla="*/ 45000 h 127"/>
                <a:gd name="T52" fmla="*/ 288750 w 127"/>
                <a:gd name="T53" fmla="*/ 191250 h 127"/>
                <a:gd name="T54" fmla="*/ 266250 w 127"/>
                <a:gd name="T55" fmla="*/ 191250 h 127"/>
                <a:gd name="T56" fmla="*/ 191250 w 127"/>
                <a:gd name="T57" fmla="*/ 266250 h 127"/>
                <a:gd name="T58" fmla="*/ 191250 w 127"/>
                <a:gd name="T59" fmla="*/ 288750 h 127"/>
                <a:gd name="T60" fmla="*/ 213750 w 127"/>
                <a:gd name="T61" fmla="*/ 288750 h 127"/>
                <a:gd name="T62" fmla="*/ 288750 w 127"/>
                <a:gd name="T63" fmla="*/ 213750 h 127"/>
                <a:gd name="T64" fmla="*/ 288750 w 127"/>
                <a:gd name="T65" fmla="*/ 191250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27">
                  <a:moveTo>
                    <a:pt x="30" y="115"/>
                  </a:moveTo>
                  <a:cubicBezTo>
                    <a:pt x="26" y="119"/>
                    <a:pt x="21" y="119"/>
                    <a:pt x="18" y="115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9" y="107"/>
                    <a:pt x="9" y="101"/>
                    <a:pt x="12" y="98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6" y="58"/>
                    <a:pt x="40" y="60"/>
                    <a:pt x="35" y="6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0" y="99"/>
                    <a:pt x="0" y="109"/>
                    <a:pt x="7" y="115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9" y="127"/>
                    <a:pt x="29" y="127"/>
                    <a:pt x="35" y="121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8" y="88"/>
                    <a:pt x="69" y="82"/>
                    <a:pt x="68" y="77"/>
                  </a:cubicBezTo>
                  <a:lnTo>
                    <a:pt x="30" y="115"/>
                  </a:lnTo>
                  <a:close/>
                  <a:moveTo>
                    <a:pt x="121" y="12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09" y="0"/>
                    <a:pt x="99" y="0"/>
                    <a:pt x="93" y="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0" y="40"/>
                    <a:pt x="58" y="46"/>
                    <a:pt x="60" y="5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9"/>
                    <a:pt x="107" y="9"/>
                    <a:pt x="110" y="1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9" y="21"/>
                    <a:pt x="119" y="26"/>
                    <a:pt x="115" y="3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82" y="69"/>
                    <a:pt x="88" y="68"/>
                    <a:pt x="93" y="64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7" y="29"/>
                    <a:pt x="127" y="19"/>
                    <a:pt x="121" y="12"/>
                  </a:cubicBezTo>
                  <a:close/>
                  <a:moveTo>
                    <a:pt x="77" y="51"/>
                  </a:moveTo>
                  <a:cubicBezTo>
                    <a:pt x="75" y="50"/>
                    <a:pt x="73" y="50"/>
                    <a:pt x="71" y="5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3"/>
                    <a:pt x="49" y="75"/>
                    <a:pt x="51" y="77"/>
                  </a:cubicBezTo>
                  <a:cubicBezTo>
                    <a:pt x="53" y="78"/>
                    <a:pt x="55" y="78"/>
                    <a:pt x="57" y="7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5"/>
                    <a:pt x="78" y="53"/>
                    <a:pt x="77" y="51"/>
                  </a:cubicBezTo>
                  <a:close/>
                </a:path>
              </a:pathLst>
            </a:custGeom>
            <a:solidFill>
              <a:srgbClr val="382C2C"/>
            </a:solidFill>
            <a:ln w="9525">
              <a:solidFill>
                <a:srgbClr val="382C2C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2" name="MH_Other_4">
              <a:extLst>
                <a:ext uri="{FF2B5EF4-FFF2-40B4-BE49-F238E27FC236}">
                  <a16:creationId xmlns:a16="http://schemas.microsoft.com/office/drawing/2014/main" id="{C6B36A08-DF2E-AE77-2136-03260B250D49}"/>
                </a:ext>
              </a:extLst>
            </p:cNvPr>
            <p:cNvSpPr>
              <a:spLocks noEditPoints="1"/>
            </p:cNvSpPr>
            <p:nvPr>
              <p:custDataLst>
                <p:tags r:id="rId12"/>
              </p:custDataLst>
            </p:nvPr>
          </p:nvSpPr>
          <p:spPr bwMode="auto">
            <a:xfrm>
              <a:off x="997946" y="5040313"/>
              <a:ext cx="476250" cy="476250"/>
            </a:xfrm>
            <a:custGeom>
              <a:avLst/>
              <a:gdLst>
                <a:gd name="T0" fmla="*/ 112500 w 127"/>
                <a:gd name="T1" fmla="*/ 431250 h 127"/>
                <a:gd name="T2" fmla="*/ 67500 w 127"/>
                <a:gd name="T3" fmla="*/ 431250 h 127"/>
                <a:gd name="T4" fmla="*/ 45000 w 127"/>
                <a:gd name="T5" fmla="*/ 412500 h 127"/>
                <a:gd name="T6" fmla="*/ 45000 w 127"/>
                <a:gd name="T7" fmla="*/ 367500 h 127"/>
                <a:gd name="T8" fmla="*/ 191250 w 127"/>
                <a:gd name="T9" fmla="*/ 225000 h 127"/>
                <a:gd name="T10" fmla="*/ 131250 w 127"/>
                <a:gd name="T11" fmla="*/ 240000 h 127"/>
                <a:gd name="T12" fmla="*/ 26250 w 127"/>
                <a:gd name="T13" fmla="*/ 348750 h 127"/>
                <a:gd name="T14" fmla="*/ 26250 w 127"/>
                <a:gd name="T15" fmla="*/ 431250 h 127"/>
                <a:gd name="T16" fmla="*/ 45000 w 127"/>
                <a:gd name="T17" fmla="*/ 453750 h 127"/>
                <a:gd name="T18" fmla="*/ 131250 w 127"/>
                <a:gd name="T19" fmla="*/ 453750 h 127"/>
                <a:gd name="T20" fmla="*/ 240000 w 127"/>
                <a:gd name="T21" fmla="*/ 348750 h 127"/>
                <a:gd name="T22" fmla="*/ 255000 w 127"/>
                <a:gd name="T23" fmla="*/ 288750 h 127"/>
                <a:gd name="T24" fmla="*/ 112500 w 127"/>
                <a:gd name="T25" fmla="*/ 431250 h 127"/>
                <a:gd name="T26" fmla="*/ 453750 w 127"/>
                <a:gd name="T27" fmla="*/ 45000 h 127"/>
                <a:gd name="T28" fmla="*/ 431250 w 127"/>
                <a:gd name="T29" fmla="*/ 26250 h 127"/>
                <a:gd name="T30" fmla="*/ 348750 w 127"/>
                <a:gd name="T31" fmla="*/ 26250 h 127"/>
                <a:gd name="T32" fmla="*/ 240000 w 127"/>
                <a:gd name="T33" fmla="*/ 131250 h 127"/>
                <a:gd name="T34" fmla="*/ 225000 w 127"/>
                <a:gd name="T35" fmla="*/ 191250 h 127"/>
                <a:gd name="T36" fmla="*/ 367500 w 127"/>
                <a:gd name="T37" fmla="*/ 45000 h 127"/>
                <a:gd name="T38" fmla="*/ 412500 w 127"/>
                <a:gd name="T39" fmla="*/ 45000 h 127"/>
                <a:gd name="T40" fmla="*/ 431250 w 127"/>
                <a:gd name="T41" fmla="*/ 67500 h 127"/>
                <a:gd name="T42" fmla="*/ 431250 w 127"/>
                <a:gd name="T43" fmla="*/ 112500 h 127"/>
                <a:gd name="T44" fmla="*/ 288750 w 127"/>
                <a:gd name="T45" fmla="*/ 255000 h 127"/>
                <a:gd name="T46" fmla="*/ 348750 w 127"/>
                <a:gd name="T47" fmla="*/ 240000 h 127"/>
                <a:gd name="T48" fmla="*/ 453750 w 127"/>
                <a:gd name="T49" fmla="*/ 131250 h 127"/>
                <a:gd name="T50" fmla="*/ 453750 w 127"/>
                <a:gd name="T51" fmla="*/ 45000 h 127"/>
                <a:gd name="T52" fmla="*/ 288750 w 127"/>
                <a:gd name="T53" fmla="*/ 191250 h 127"/>
                <a:gd name="T54" fmla="*/ 266250 w 127"/>
                <a:gd name="T55" fmla="*/ 191250 h 127"/>
                <a:gd name="T56" fmla="*/ 191250 w 127"/>
                <a:gd name="T57" fmla="*/ 266250 h 127"/>
                <a:gd name="T58" fmla="*/ 191250 w 127"/>
                <a:gd name="T59" fmla="*/ 288750 h 127"/>
                <a:gd name="T60" fmla="*/ 213750 w 127"/>
                <a:gd name="T61" fmla="*/ 288750 h 127"/>
                <a:gd name="T62" fmla="*/ 288750 w 127"/>
                <a:gd name="T63" fmla="*/ 213750 h 127"/>
                <a:gd name="T64" fmla="*/ 288750 w 127"/>
                <a:gd name="T65" fmla="*/ 191250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27">
                  <a:moveTo>
                    <a:pt x="30" y="115"/>
                  </a:moveTo>
                  <a:cubicBezTo>
                    <a:pt x="26" y="119"/>
                    <a:pt x="21" y="119"/>
                    <a:pt x="18" y="115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9" y="107"/>
                    <a:pt x="9" y="101"/>
                    <a:pt x="12" y="98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6" y="58"/>
                    <a:pt x="40" y="60"/>
                    <a:pt x="35" y="6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0" y="99"/>
                    <a:pt x="0" y="109"/>
                    <a:pt x="7" y="115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9" y="127"/>
                    <a:pt x="29" y="127"/>
                    <a:pt x="35" y="121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8" y="88"/>
                    <a:pt x="69" y="82"/>
                    <a:pt x="68" y="77"/>
                  </a:cubicBezTo>
                  <a:lnTo>
                    <a:pt x="30" y="115"/>
                  </a:lnTo>
                  <a:close/>
                  <a:moveTo>
                    <a:pt x="121" y="12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09" y="0"/>
                    <a:pt x="99" y="0"/>
                    <a:pt x="93" y="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0" y="40"/>
                    <a:pt x="58" y="46"/>
                    <a:pt x="60" y="5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9"/>
                    <a:pt x="107" y="9"/>
                    <a:pt x="110" y="1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9" y="21"/>
                    <a:pt x="119" y="26"/>
                    <a:pt x="115" y="3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82" y="69"/>
                    <a:pt x="88" y="68"/>
                    <a:pt x="93" y="64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7" y="29"/>
                    <a:pt x="127" y="19"/>
                    <a:pt x="121" y="12"/>
                  </a:cubicBezTo>
                  <a:close/>
                  <a:moveTo>
                    <a:pt x="77" y="51"/>
                  </a:moveTo>
                  <a:cubicBezTo>
                    <a:pt x="75" y="50"/>
                    <a:pt x="73" y="50"/>
                    <a:pt x="71" y="5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3"/>
                    <a:pt x="49" y="75"/>
                    <a:pt x="51" y="77"/>
                  </a:cubicBezTo>
                  <a:cubicBezTo>
                    <a:pt x="53" y="78"/>
                    <a:pt x="55" y="78"/>
                    <a:pt x="57" y="7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5"/>
                    <a:pt x="78" y="53"/>
                    <a:pt x="77" y="51"/>
                  </a:cubicBezTo>
                  <a:close/>
                </a:path>
              </a:pathLst>
            </a:custGeom>
            <a:solidFill>
              <a:srgbClr val="20517C"/>
            </a:solidFill>
            <a:ln w="9525">
              <a:solidFill>
                <a:srgbClr val="382C2C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3" name="MH_Other_5">
              <a:extLst>
                <a:ext uri="{FF2B5EF4-FFF2-40B4-BE49-F238E27FC236}">
                  <a16:creationId xmlns:a16="http://schemas.microsoft.com/office/drawing/2014/main" id="{6E035482-037E-FF1A-9C25-40DB81B2D324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 rot="16200000">
              <a:off x="1986008" y="4318197"/>
              <a:ext cx="4021137" cy="45719"/>
            </a:xfrm>
            <a:prstGeom prst="rect">
              <a:avLst/>
            </a:prstGeom>
            <a:solidFill>
              <a:srgbClr val="703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F9E25FFD-4D3C-D3D4-9970-D58DE6844B60}"/>
                </a:ext>
              </a:extLst>
            </p:cNvPr>
            <p:cNvSpPr txBox="1"/>
            <p:nvPr/>
          </p:nvSpPr>
          <p:spPr>
            <a:xfrm>
              <a:off x="1703512" y="2463279"/>
              <a:ext cx="2358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查看备忘录</a:t>
              </a: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B8DB25B0-1AAB-3D70-711E-442067A7F266}"/>
                </a:ext>
              </a:extLst>
            </p:cNvPr>
            <p:cNvSpPr txBox="1"/>
            <p:nvPr/>
          </p:nvSpPr>
          <p:spPr>
            <a:xfrm>
              <a:off x="1703512" y="3326110"/>
              <a:ext cx="2358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查看健康数据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5A1321CC-467B-32CB-9D49-51344ABC1F50}"/>
                </a:ext>
              </a:extLst>
            </p:cNvPr>
            <p:cNvSpPr txBox="1"/>
            <p:nvPr/>
          </p:nvSpPr>
          <p:spPr>
            <a:xfrm>
              <a:off x="1703512" y="4184005"/>
              <a:ext cx="2358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查看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接收服药提醒</a:t>
              </a: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F8C20817-4E92-C65B-0AC5-1744714CF87F}"/>
                </a:ext>
              </a:extLst>
            </p:cNvPr>
            <p:cNvSpPr txBox="1"/>
            <p:nvPr/>
          </p:nvSpPr>
          <p:spPr>
            <a:xfrm>
              <a:off x="1703512" y="5029689"/>
              <a:ext cx="2358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查看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添加回忆录</a:t>
              </a:r>
            </a:p>
          </p:txBody>
        </p:sp>
        <p:sp>
          <p:nvSpPr>
            <p:cNvPr id="79" name="文本框 78">
              <a:extLst>
                <a:ext uri="{FF2B5EF4-FFF2-40B4-BE49-F238E27FC236}">
                  <a16:creationId xmlns:a16="http://schemas.microsoft.com/office/drawing/2014/main" id="{84221794-1850-280C-A0FB-3FB8117C1311}"/>
                </a:ext>
              </a:extLst>
            </p:cNvPr>
            <p:cNvSpPr txBox="1"/>
            <p:nvPr/>
          </p:nvSpPr>
          <p:spPr>
            <a:xfrm>
              <a:off x="1703512" y="5855189"/>
              <a:ext cx="2086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0" name="矩形: 圆角 79">
            <a:extLst>
              <a:ext uri="{FF2B5EF4-FFF2-40B4-BE49-F238E27FC236}">
                <a16:creationId xmlns:a16="http://schemas.microsoft.com/office/drawing/2014/main" id="{27332B8D-9A51-C73D-B220-93A6AFCF1ABA}"/>
              </a:ext>
            </a:extLst>
          </p:cNvPr>
          <p:cNvSpPr/>
          <p:nvPr/>
        </p:nvSpPr>
        <p:spPr>
          <a:xfrm>
            <a:off x="2174169" y="338387"/>
            <a:ext cx="1659277" cy="454368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BE9664E-0B4C-97D0-089A-26308ADCA868}"/>
              </a:ext>
            </a:extLst>
          </p:cNvPr>
          <p:cNvSpPr txBox="1"/>
          <p:nvPr/>
        </p:nvSpPr>
        <p:spPr>
          <a:xfrm>
            <a:off x="2403804" y="382421"/>
            <a:ext cx="124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患者功能</a:t>
            </a:r>
          </a:p>
        </p:txBody>
      </p: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6BE3B8CF-5ECC-E0D6-9AE0-168250AB46C0}"/>
              </a:ext>
            </a:extLst>
          </p:cNvPr>
          <p:cNvGrpSpPr/>
          <p:nvPr/>
        </p:nvGrpSpPr>
        <p:grpSpPr>
          <a:xfrm>
            <a:off x="5526969" y="1099296"/>
            <a:ext cx="3064218" cy="4021137"/>
            <a:chOff x="997946" y="2330488"/>
            <a:chExt cx="3064218" cy="4021137"/>
          </a:xfrm>
        </p:grpSpPr>
        <p:sp>
          <p:nvSpPr>
            <p:cNvPr id="119" name="MH_Other_1">
              <a:extLst>
                <a:ext uri="{FF2B5EF4-FFF2-40B4-BE49-F238E27FC236}">
                  <a16:creationId xmlns:a16="http://schemas.microsoft.com/office/drawing/2014/main" id="{A53A306A-A4B0-159C-D412-65C005D23706}"/>
                </a:ext>
              </a:extLst>
            </p:cNvPr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997946" y="2447925"/>
              <a:ext cx="476250" cy="476250"/>
            </a:xfrm>
            <a:custGeom>
              <a:avLst/>
              <a:gdLst>
                <a:gd name="T0" fmla="*/ 2147483646 w 127"/>
                <a:gd name="T1" fmla="*/ 2147483646 h 127"/>
                <a:gd name="T2" fmla="*/ 2147483646 w 127"/>
                <a:gd name="T3" fmla="*/ 2147483646 h 127"/>
                <a:gd name="T4" fmla="*/ 2147483646 w 127"/>
                <a:gd name="T5" fmla="*/ 2147483646 h 127"/>
                <a:gd name="T6" fmla="*/ 2147483646 w 127"/>
                <a:gd name="T7" fmla="*/ 2147483646 h 127"/>
                <a:gd name="T8" fmla="*/ 2147483646 w 127"/>
                <a:gd name="T9" fmla="*/ 2147483646 h 127"/>
                <a:gd name="T10" fmla="*/ 2147483646 w 127"/>
                <a:gd name="T11" fmla="*/ 2147483646 h 127"/>
                <a:gd name="T12" fmla="*/ 2147483646 w 127"/>
                <a:gd name="T13" fmla="*/ 2147483646 h 127"/>
                <a:gd name="T14" fmla="*/ 2147483646 w 127"/>
                <a:gd name="T15" fmla="*/ 2147483646 h 127"/>
                <a:gd name="T16" fmla="*/ 2147483646 w 127"/>
                <a:gd name="T17" fmla="*/ 2147483646 h 127"/>
                <a:gd name="T18" fmla="*/ 2147483646 w 127"/>
                <a:gd name="T19" fmla="*/ 2147483646 h 127"/>
                <a:gd name="T20" fmla="*/ 2147483646 w 127"/>
                <a:gd name="T21" fmla="*/ 2147483646 h 127"/>
                <a:gd name="T22" fmla="*/ 2147483646 w 127"/>
                <a:gd name="T23" fmla="*/ 2147483646 h 127"/>
                <a:gd name="T24" fmla="*/ 2147483646 w 127"/>
                <a:gd name="T25" fmla="*/ 2147483646 h 127"/>
                <a:gd name="T26" fmla="*/ 2147483646 w 127"/>
                <a:gd name="T27" fmla="*/ 2147483646 h 127"/>
                <a:gd name="T28" fmla="*/ 2147483646 w 127"/>
                <a:gd name="T29" fmla="*/ 2147483646 h 127"/>
                <a:gd name="T30" fmla="*/ 2147483646 w 127"/>
                <a:gd name="T31" fmla="*/ 2147483646 h 127"/>
                <a:gd name="T32" fmla="*/ 2147483646 w 127"/>
                <a:gd name="T33" fmla="*/ 2147483646 h 127"/>
                <a:gd name="T34" fmla="*/ 2147483646 w 127"/>
                <a:gd name="T35" fmla="*/ 2147483646 h 127"/>
                <a:gd name="T36" fmla="*/ 2147483646 w 127"/>
                <a:gd name="T37" fmla="*/ 2147483646 h 127"/>
                <a:gd name="T38" fmla="*/ 2147483646 w 127"/>
                <a:gd name="T39" fmla="*/ 2147483646 h 127"/>
                <a:gd name="T40" fmla="*/ 2147483646 w 127"/>
                <a:gd name="T41" fmla="*/ 2147483646 h 127"/>
                <a:gd name="T42" fmla="*/ 2147483646 w 127"/>
                <a:gd name="T43" fmla="*/ 2147483646 h 127"/>
                <a:gd name="T44" fmla="*/ 2147483646 w 127"/>
                <a:gd name="T45" fmla="*/ 2147483646 h 127"/>
                <a:gd name="T46" fmla="*/ 2147483646 w 127"/>
                <a:gd name="T47" fmla="*/ 2147483646 h 127"/>
                <a:gd name="T48" fmla="*/ 2147483646 w 127"/>
                <a:gd name="T49" fmla="*/ 2147483646 h 127"/>
                <a:gd name="T50" fmla="*/ 2147483646 w 127"/>
                <a:gd name="T51" fmla="*/ 2147483646 h 127"/>
                <a:gd name="T52" fmla="*/ 2147483646 w 127"/>
                <a:gd name="T53" fmla="*/ 2147483646 h 127"/>
                <a:gd name="T54" fmla="*/ 2147483646 w 127"/>
                <a:gd name="T55" fmla="*/ 2147483646 h 127"/>
                <a:gd name="T56" fmla="*/ 2147483646 w 127"/>
                <a:gd name="T57" fmla="*/ 2147483646 h 127"/>
                <a:gd name="T58" fmla="*/ 2147483646 w 127"/>
                <a:gd name="T59" fmla="*/ 2147483646 h 127"/>
                <a:gd name="T60" fmla="*/ 2147483646 w 127"/>
                <a:gd name="T61" fmla="*/ 2147483646 h 127"/>
                <a:gd name="T62" fmla="*/ 2147483646 w 127"/>
                <a:gd name="T63" fmla="*/ 2147483646 h 127"/>
                <a:gd name="T64" fmla="*/ 2147483646 w 127"/>
                <a:gd name="T65" fmla="*/ 2147483646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27">
                  <a:moveTo>
                    <a:pt x="30" y="115"/>
                  </a:moveTo>
                  <a:cubicBezTo>
                    <a:pt x="26" y="119"/>
                    <a:pt x="21" y="119"/>
                    <a:pt x="18" y="115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9" y="107"/>
                    <a:pt x="9" y="101"/>
                    <a:pt x="12" y="98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6" y="58"/>
                    <a:pt x="40" y="60"/>
                    <a:pt x="35" y="6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0" y="99"/>
                    <a:pt x="0" y="109"/>
                    <a:pt x="7" y="115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9" y="127"/>
                    <a:pt x="29" y="127"/>
                    <a:pt x="35" y="121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8" y="88"/>
                    <a:pt x="69" y="82"/>
                    <a:pt x="68" y="77"/>
                  </a:cubicBezTo>
                  <a:lnTo>
                    <a:pt x="30" y="115"/>
                  </a:lnTo>
                  <a:close/>
                  <a:moveTo>
                    <a:pt x="121" y="12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09" y="0"/>
                    <a:pt x="99" y="0"/>
                    <a:pt x="93" y="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0" y="40"/>
                    <a:pt x="58" y="46"/>
                    <a:pt x="60" y="5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9"/>
                    <a:pt x="107" y="9"/>
                    <a:pt x="110" y="1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9" y="21"/>
                    <a:pt x="119" y="26"/>
                    <a:pt x="115" y="3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82" y="69"/>
                    <a:pt x="88" y="68"/>
                    <a:pt x="93" y="64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7" y="29"/>
                    <a:pt x="127" y="19"/>
                    <a:pt x="121" y="12"/>
                  </a:cubicBezTo>
                  <a:close/>
                  <a:moveTo>
                    <a:pt x="77" y="51"/>
                  </a:moveTo>
                  <a:cubicBezTo>
                    <a:pt x="75" y="50"/>
                    <a:pt x="73" y="50"/>
                    <a:pt x="71" y="5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3"/>
                    <a:pt x="49" y="75"/>
                    <a:pt x="51" y="77"/>
                  </a:cubicBezTo>
                  <a:cubicBezTo>
                    <a:pt x="53" y="78"/>
                    <a:pt x="55" y="78"/>
                    <a:pt x="57" y="7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5"/>
                    <a:pt x="78" y="53"/>
                    <a:pt x="77" y="51"/>
                  </a:cubicBezTo>
                  <a:close/>
                </a:path>
              </a:pathLst>
            </a:custGeom>
            <a:solidFill>
              <a:srgbClr val="382C2C"/>
            </a:solidFill>
            <a:ln w="9525">
              <a:solidFill>
                <a:srgbClr val="382C2C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0" name="MH_Other_2">
              <a:extLst>
                <a:ext uri="{FF2B5EF4-FFF2-40B4-BE49-F238E27FC236}">
                  <a16:creationId xmlns:a16="http://schemas.microsoft.com/office/drawing/2014/main" id="{E4F21031-612B-FBB0-292F-6D822FC7A7C9}"/>
                </a:ext>
              </a:extLst>
            </p:cNvPr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997946" y="3311525"/>
              <a:ext cx="476250" cy="476250"/>
            </a:xfrm>
            <a:custGeom>
              <a:avLst/>
              <a:gdLst>
                <a:gd name="T0" fmla="*/ 2147483646 w 127"/>
                <a:gd name="T1" fmla="*/ 2147483646 h 127"/>
                <a:gd name="T2" fmla="*/ 2147483646 w 127"/>
                <a:gd name="T3" fmla="*/ 2147483646 h 127"/>
                <a:gd name="T4" fmla="*/ 2147483646 w 127"/>
                <a:gd name="T5" fmla="*/ 2147483646 h 127"/>
                <a:gd name="T6" fmla="*/ 2147483646 w 127"/>
                <a:gd name="T7" fmla="*/ 2147483646 h 127"/>
                <a:gd name="T8" fmla="*/ 2147483646 w 127"/>
                <a:gd name="T9" fmla="*/ 2147483646 h 127"/>
                <a:gd name="T10" fmla="*/ 2147483646 w 127"/>
                <a:gd name="T11" fmla="*/ 2147483646 h 127"/>
                <a:gd name="T12" fmla="*/ 2147483646 w 127"/>
                <a:gd name="T13" fmla="*/ 2147483646 h 127"/>
                <a:gd name="T14" fmla="*/ 2147483646 w 127"/>
                <a:gd name="T15" fmla="*/ 2147483646 h 127"/>
                <a:gd name="T16" fmla="*/ 2147483646 w 127"/>
                <a:gd name="T17" fmla="*/ 2147483646 h 127"/>
                <a:gd name="T18" fmla="*/ 2147483646 w 127"/>
                <a:gd name="T19" fmla="*/ 2147483646 h 127"/>
                <a:gd name="T20" fmla="*/ 2147483646 w 127"/>
                <a:gd name="T21" fmla="*/ 2147483646 h 127"/>
                <a:gd name="T22" fmla="*/ 2147483646 w 127"/>
                <a:gd name="T23" fmla="*/ 2147483646 h 127"/>
                <a:gd name="T24" fmla="*/ 2147483646 w 127"/>
                <a:gd name="T25" fmla="*/ 2147483646 h 127"/>
                <a:gd name="T26" fmla="*/ 2147483646 w 127"/>
                <a:gd name="T27" fmla="*/ 2147483646 h 127"/>
                <a:gd name="T28" fmla="*/ 2147483646 w 127"/>
                <a:gd name="T29" fmla="*/ 2147483646 h 127"/>
                <a:gd name="T30" fmla="*/ 2147483646 w 127"/>
                <a:gd name="T31" fmla="*/ 2147483646 h 127"/>
                <a:gd name="T32" fmla="*/ 2147483646 w 127"/>
                <a:gd name="T33" fmla="*/ 2147483646 h 127"/>
                <a:gd name="T34" fmla="*/ 2147483646 w 127"/>
                <a:gd name="T35" fmla="*/ 2147483646 h 127"/>
                <a:gd name="T36" fmla="*/ 2147483646 w 127"/>
                <a:gd name="T37" fmla="*/ 2147483646 h 127"/>
                <a:gd name="T38" fmla="*/ 2147483646 w 127"/>
                <a:gd name="T39" fmla="*/ 2147483646 h 127"/>
                <a:gd name="T40" fmla="*/ 2147483646 w 127"/>
                <a:gd name="T41" fmla="*/ 2147483646 h 127"/>
                <a:gd name="T42" fmla="*/ 2147483646 w 127"/>
                <a:gd name="T43" fmla="*/ 2147483646 h 127"/>
                <a:gd name="T44" fmla="*/ 2147483646 w 127"/>
                <a:gd name="T45" fmla="*/ 2147483646 h 127"/>
                <a:gd name="T46" fmla="*/ 2147483646 w 127"/>
                <a:gd name="T47" fmla="*/ 2147483646 h 127"/>
                <a:gd name="T48" fmla="*/ 2147483646 w 127"/>
                <a:gd name="T49" fmla="*/ 2147483646 h 127"/>
                <a:gd name="T50" fmla="*/ 2147483646 w 127"/>
                <a:gd name="T51" fmla="*/ 2147483646 h 127"/>
                <a:gd name="T52" fmla="*/ 2147483646 w 127"/>
                <a:gd name="T53" fmla="*/ 2147483646 h 127"/>
                <a:gd name="T54" fmla="*/ 2147483646 w 127"/>
                <a:gd name="T55" fmla="*/ 2147483646 h 127"/>
                <a:gd name="T56" fmla="*/ 2147483646 w 127"/>
                <a:gd name="T57" fmla="*/ 2147483646 h 127"/>
                <a:gd name="T58" fmla="*/ 2147483646 w 127"/>
                <a:gd name="T59" fmla="*/ 2147483646 h 127"/>
                <a:gd name="T60" fmla="*/ 2147483646 w 127"/>
                <a:gd name="T61" fmla="*/ 2147483646 h 127"/>
                <a:gd name="T62" fmla="*/ 2147483646 w 127"/>
                <a:gd name="T63" fmla="*/ 2147483646 h 127"/>
                <a:gd name="T64" fmla="*/ 2147483646 w 127"/>
                <a:gd name="T65" fmla="*/ 2147483646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27">
                  <a:moveTo>
                    <a:pt x="30" y="115"/>
                  </a:moveTo>
                  <a:cubicBezTo>
                    <a:pt x="26" y="119"/>
                    <a:pt x="21" y="119"/>
                    <a:pt x="18" y="115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9" y="107"/>
                    <a:pt x="9" y="101"/>
                    <a:pt x="12" y="98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6" y="58"/>
                    <a:pt x="40" y="60"/>
                    <a:pt x="35" y="6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0" y="99"/>
                    <a:pt x="0" y="109"/>
                    <a:pt x="7" y="115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9" y="127"/>
                    <a:pt x="29" y="127"/>
                    <a:pt x="35" y="121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8" y="88"/>
                    <a:pt x="69" y="82"/>
                    <a:pt x="68" y="77"/>
                  </a:cubicBezTo>
                  <a:lnTo>
                    <a:pt x="30" y="115"/>
                  </a:lnTo>
                  <a:close/>
                  <a:moveTo>
                    <a:pt x="121" y="12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09" y="0"/>
                    <a:pt x="99" y="0"/>
                    <a:pt x="93" y="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0" y="40"/>
                    <a:pt x="58" y="46"/>
                    <a:pt x="60" y="5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9"/>
                    <a:pt x="107" y="9"/>
                    <a:pt x="110" y="1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9" y="21"/>
                    <a:pt x="119" y="26"/>
                    <a:pt x="115" y="3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82" y="69"/>
                    <a:pt x="88" y="68"/>
                    <a:pt x="93" y="64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7" y="29"/>
                    <a:pt x="127" y="19"/>
                    <a:pt x="121" y="12"/>
                  </a:cubicBezTo>
                  <a:close/>
                  <a:moveTo>
                    <a:pt x="77" y="51"/>
                  </a:moveTo>
                  <a:cubicBezTo>
                    <a:pt x="75" y="50"/>
                    <a:pt x="73" y="50"/>
                    <a:pt x="71" y="5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3"/>
                    <a:pt x="49" y="75"/>
                    <a:pt x="51" y="77"/>
                  </a:cubicBezTo>
                  <a:cubicBezTo>
                    <a:pt x="53" y="78"/>
                    <a:pt x="55" y="78"/>
                    <a:pt x="57" y="7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5"/>
                    <a:pt x="78" y="53"/>
                    <a:pt x="77" y="51"/>
                  </a:cubicBezTo>
                  <a:close/>
                </a:path>
              </a:pathLst>
            </a:custGeom>
            <a:solidFill>
              <a:srgbClr val="20517C"/>
            </a:solidFill>
            <a:ln w="9525">
              <a:solidFill>
                <a:srgbClr val="382C2C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1" name="MH_Other_3">
              <a:extLst>
                <a:ext uri="{FF2B5EF4-FFF2-40B4-BE49-F238E27FC236}">
                  <a16:creationId xmlns:a16="http://schemas.microsoft.com/office/drawing/2014/main" id="{7228F605-8627-6204-ACDE-8D3B8D9DF155}"/>
                </a:ext>
              </a:extLst>
            </p:cNvPr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997946" y="4176713"/>
              <a:ext cx="476250" cy="476250"/>
            </a:xfrm>
            <a:custGeom>
              <a:avLst/>
              <a:gdLst>
                <a:gd name="T0" fmla="*/ 112500 w 127"/>
                <a:gd name="T1" fmla="*/ 431250 h 127"/>
                <a:gd name="T2" fmla="*/ 67500 w 127"/>
                <a:gd name="T3" fmla="*/ 431250 h 127"/>
                <a:gd name="T4" fmla="*/ 45000 w 127"/>
                <a:gd name="T5" fmla="*/ 412500 h 127"/>
                <a:gd name="T6" fmla="*/ 45000 w 127"/>
                <a:gd name="T7" fmla="*/ 367500 h 127"/>
                <a:gd name="T8" fmla="*/ 191250 w 127"/>
                <a:gd name="T9" fmla="*/ 225000 h 127"/>
                <a:gd name="T10" fmla="*/ 131250 w 127"/>
                <a:gd name="T11" fmla="*/ 240000 h 127"/>
                <a:gd name="T12" fmla="*/ 26250 w 127"/>
                <a:gd name="T13" fmla="*/ 348750 h 127"/>
                <a:gd name="T14" fmla="*/ 26250 w 127"/>
                <a:gd name="T15" fmla="*/ 431250 h 127"/>
                <a:gd name="T16" fmla="*/ 45000 w 127"/>
                <a:gd name="T17" fmla="*/ 453750 h 127"/>
                <a:gd name="T18" fmla="*/ 131250 w 127"/>
                <a:gd name="T19" fmla="*/ 453750 h 127"/>
                <a:gd name="T20" fmla="*/ 240000 w 127"/>
                <a:gd name="T21" fmla="*/ 348750 h 127"/>
                <a:gd name="T22" fmla="*/ 255000 w 127"/>
                <a:gd name="T23" fmla="*/ 288750 h 127"/>
                <a:gd name="T24" fmla="*/ 112500 w 127"/>
                <a:gd name="T25" fmla="*/ 431250 h 127"/>
                <a:gd name="T26" fmla="*/ 453750 w 127"/>
                <a:gd name="T27" fmla="*/ 45000 h 127"/>
                <a:gd name="T28" fmla="*/ 431250 w 127"/>
                <a:gd name="T29" fmla="*/ 26250 h 127"/>
                <a:gd name="T30" fmla="*/ 348750 w 127"/>
                <a:gd name="T31" fmla="*/ 26250 h 127"/>
                <a:gd name="T32" fmla="*/ 240000 w 127"/>
                <a:gd name="T33" fmla="*/ 131250 h 127"/>
                <a:gd name="T34" fmla="*/ 225000 w 127"/>
                <a:gd name="T35" fmla="*/ 191250 h 127"/>
                <a:gd name="T36" fmla="*/ 367500 w 127"/>
                <a:gd name="T37" fmla="*/ 45000 h 127"/>
                <a:gd name="T38" fmla="*/ 412500 w 127"/>
                <a:gd name="T39" fmla="*/ 45000 h 127"/>
                <a:gd name="T40" fmla="*/ 431250 w 127"/>
                <a:gd name="T41" fmla="*/ 67500 h 127"/>
                <a:gd name="T42" fmla="*/ 431250 w 127"/>
                <a:gd name="T43" fmla="*/ 112500 h 127"/>
                <a:gd name="T44" fmla="*/ 288750 w 127"/>
                <a:gd name="T45" fmla="*/ 255000 h 127"/>
                <a:gd name="T46" fmla="*/ 348750 w 127"/>
                <a:gd name="T47" fmla="*/ 240000 h 127"/>
                <a:gd name="T48" fmla="*/ 453750 w 127"/>
                <a:gd name="T49" fmla="*/ 131250 h 127"/>
                <a:gd name="T50" fmla="*/ 453750 w 127"/>
                <a:gd name="T51" fmla="*/ 45000 h 127"/>
                <a:gd name="T52" fmla="*/ 288750 w 127"/>
                <a:gd name="T53" fmla="*/ 191250 h 127"/>
                <a:gd name="T54" fmla="*/ 266250 w 127"/>
                <a:gd name="T55" fmla="*/ 191250 h 127"/>
                <a:gd name="T56" fmla="*/ 191250 w 127"/>
                <a:gd name="T57" fmla="*/ 266250 h 127"/>
                <a:gd name="T58" fmla="*/ 191250 w 127"/>
                <a:gd name="T59" fmla="*/ 288750 h 127"/>
                <a:gd name="T60" fmla="*/ 213750 w 127"/>
                <a:gd name="T61" fmla="*/ 288750 h 127"/>
                <a:gd name="T62" fmla="*/ 288750 w 127"/>
                <a:gd name="T63" fmla="*/ 213750 h 127"/>
                <a:gd name="T64" fmla="*/ 288750 w 127"/>
                <a:gd name="T65" fmla="*/ 191250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27">
                  <a:moveTo>
                    <a:pt x="30" y="115"/>
                  </a:moveTo>
                  <a:cubicBezTo>
                    <a:pt x="26" y="119"/>
                    <a:pt x="21" y="119"/>
                    <a:pt x="18" y="115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9" y="107"/>
                    <a:pt x="9" y="101"/>
                    <a:pt x="12" y="98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6" y="58"/>
                    <a:pt x="40" y="60"/>
                    <a:pt x="35" y="6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0" y="99"/>
                    <a:pt x="0" y="109"/>
                    <a:pt x="7" y="115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9" y="127"/>
                    <a:pt x="29" y="127"/>
                    <a:pt x="35" y="121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8" y="88"/>
                    <a:pt x="69" y="82"/>
                    <a:pt x="68" y="77"/>
                  </a:cubicBezTo>
                  <a:lnTo>
                    <a:pt x="30" y="115"/>
                  </a:lnTo>
                  <a:close/>
                  <a:moveTo>
                    <a:pt x="121" y="12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09" y="0"/>
                    <a:pt x="99" y="0"/>
                    <a:pt x="93" y="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0" y="40"/>
                    <a:pt x="58" y="46"/>
                    <a:pt x="60" y="5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9"/>
                    <a:pt x="107" y="9"/>
                    <a:pt x="110" y="1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9" y="21"/>
                    <a:pt x="119" y="26"/>
                    <a:pt x="115" y="3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82" y="69"/>
                    <a:pt x="88" y="68"/>
                    <a:pt x="93" y="64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7" y="29"/>
                    <a:pt x="127" y="19"/>
                    <a:pt x="121" y="12"/>
                  </a:cubicBezTo>
                  <a:close/>
                  <a:moveTo>
                    <a:pt x="77" y="51"/>
                  </a:moveTo>
                  <a:cubicBezTo>
                    <a:pt x="75" y="50"/>
                    <a:pt x="73" y="50"/>
                    <a:pt x="71" y="5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3"/>
                    <a:pt x="49" y="75"/>
                    <a:pt x="51" y="77"/>
                  </a:cubicBezTo>
                  <a:cubicBezTo>
                    <a:pt x="53" y="78"/>
                    <a:pt x="55" y="78"/>
                    <a:pt x="57" y="7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5"/>
                    <a:pt x="78" y="53"/>
                    <a:pt x="77" y="51"/>
                  </a:cubicBezTo>
                  <a:close/>
                </a:path>
              </a:pathLst>
            </a:custGeom>
            <a:solidFill>
              <a:srgbClr val="382C2C"/>
            </a:solidFill>
            <a:ln w="9525">
              <a:solidFill>
                <a:srgbClr val="382C2C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2" name="MH_Other_4">
              <a:extLst>
                <a:ext uri="{FF2B5EF4-FFF2-40B4-BE49-F238E27FC236}">
                  <a16:creationId xmlns:a16="http://schemas.microsoft.com/office/drawing/2014/main" id="{E98DE1F6-B74B-A039-A4CD-2DB2ADA9728C}"/>
                </a:ext>
              </a:extLst>
            </p:cNvPr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>
              <a:off x="997946" y="5040313"/>
              <a:ext cx="476250" cy="476250"/>
            </a:xfrm>
            <a:custGeom>
              <a:avLst/>
              <a:gdLst>
                <a:gd name="T0" fmla="*/ 112500 w 127"/>
                <a:gd name="T1" fmla="*/ 431250 h 127"/>
                <a:gd name="T2" fmla="*/ 67500 w 127"/>
                <a:gd name="T3" fmla="*/ 431250 h 127"/>
                <a:gd name="T4" fmla="*/ 45000 w 127"/>
                <a:gd name="T5" fmla="*/ 412500 h 127"/>
                <a:gd name="T6" fmla="*/ 45000 w 127"/>
                <a:gd name="T7" fmla="*/ 367500 h 127"/>
                <a:gd name="T8" fmla="*/ 191250 w 127"/>
                <a:gd name="T9" fmla="*/ 225000 h 127"/>
                <a:gd name="T10" fmla="*/ 131250 w 127"/>
                <a:gd name="T11" fmla="*/ 240000 h 127"/>
                <a:gd name="T12" fmla="*/ 26250 w 127"/>
                <a:gd name="T13" fmla="*/ 348750 h 127"/>
                <a:gd name="T14" fmla="*/ 26250 w 127"/>
                <a:gd name="T15" fmla="*/ 431250 h 127"/>
                <a:gd name="T16" fmla="*/ 45000 w 127"/>
                <a:gd name="T17" fmla="*/ 453750 h 127"/>
                <a:gd name="T18" fmla="*/ 131250 w 127"/>
                <a:gd name="T19" fmla="*/ 453750 h 127"/>
                <a:gd name="T20" fmla="*/ 240000 w 127"/>
                <a:gd name="T21" fmla="*/ 348750 h 127"/>
                <a:gd name="T22" fmla="*/ 255000 w 127"/>
                <a:gd name="T23" fmla="*/ 288750 h 127"/>
                <a:gd name="T24" fmla="*/ 112500 w 127"/>
                <a:gd name="T25" fmla="*/ 431250 h 127"/>
                <a:gd name="T26" fmla="*/ 453750 w 127"/>
                <a:gd name="T27" fmla="*/ 45000 h 127"/>
                <a:gd name="T28" fmla="*/ 431250 w 127"/>
                <a:gd name="T29" fmla="*/ 26250 h 127"/>
                <a:gd name="T30" fmla="*/ 348750 w 127"/>
                <a:gd name="T31" fmla="*/ 26250 h 127"/>
                <a:gd name="T32" fmla="*/ 240000 w 127"/>
                <a:gd name="T33" fmla="*/ 131250 h 127"/>
                <a:gd name="T34" fmla="*/ 225000 w 127"/>
                <a:gd name="T35" fmla="*/ 191250 h 127"/>
                <a:gd name="T36" fmla="*/ 367500 w 127"/>
                <a:gd name="T37" fmla="*/ 45000 h 127"/>
                <a:gd name="T38" fmla="*/ 412500 w 127"/>
                <a:gd name="T39" fmla="*/ 45000 h 127"/>
                <a:gd name="T40" fmla="*/ 431250 w 127"/>
                <a:gd name="T41" fmla="*/ 67500 h 127"/>
                <a:gd name="T42" fmla="*/ 431250 w 127"/>
                <a:gd name="T43" fmla="*/ 112500 h 127"/>
                <a:gd name="T44" fmla="*/ 288750 w 127"/>
                <a:gd name="T45" fmla="*/ 255000 h 127"/>
                <a:gd name="T46" fmla="*/ 348750 w 127"/>
                <a:gd name="T47" fmla="*/ 240000 h 127"/>
                <a:gd name="T48" fmla="*/ 453750 w 127"/>
                <a:gd name="T49" fmla="*/ 131250 h 127"/>
                <a:gd name="T50" fmla="*/ 453750 w 127"/>
                <a:gd name="T51" fmla="*/ 45000 h 127"/>
                <a:gd name="T52" fmla="*/ 288750 w 127"/>
                <a:gd name="T53" fmla="*/ 191250 h 127"/>
                <a:gd name="T54" fmla="*/ 266250 w 127"/>
                <a:gd name="T55" fmla="*/ 191250 h 127"/>
                <a:gd name="T56" fmla="*/ 191250 w 127"/>
                <a:gd name="T57" fmla="*/ 266250 h 127"/>
                <a:gd name="T58" fmla="*/ 191250 w 127"/>
                <a:gd name="T59" fmla="*/ 288750 h 127"/>
                <a:gd name="T60" fmla="*/ 213750 w 127"/>
                <a:gd name="T61" fmla="*/ 288750 h 127"/>
                <a:gd name="T62" fmla="*/ 288750 w 127"/>
                <a:gd name="T63" fmla="*/ 213750 h 127"/>
                <a:gd name="T64" fmla="*/ 288750 w 127"/>
                <a:gd name="T65" fmla="*/ 191250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27">
                  <a:moveTo>
                    <a:pt x="30" y="115"/>
                  </a:moveTo>
                  <a:cubicBezTo>
                    <a:pt x="26" y="119"/>
                    <a:pt x="21" y="119"/>
                    <a:pt x="18" y="115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9" y="107"/>
                    <a:pt x="9" y="101"/>
                    <a:pt x="12" y="98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6" y="58"/>
                    <a:pt x="40" y="60"/>
                    <a:pt x="35" y="6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0" y="99"/>
                    <a:pt x="0" y="109"/>
                    <a:pt x="7" y="115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9" y="127"/>
                    <a:pt x="29" y="127"/>
                    <a:pt x="35" y="121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8" y="88"/>
                    <a:pt x="69" y="82"/>
                    <a:pt x="68" y="77"/>
                  </a:cubicBezTo>
                  <a:lnTo>
                    <a:pt x="30" y="115"/>
                  </a:lnTo>
                  <a:close/>
                  <a:moveTo>
                    <a:pt x="121" y="12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09" y="0"/>
                    <a:pt x="99" y="0"/>
                    <a:pt x="93" y="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0" y="40"/>
                    <a:pt x="58" y="46"/>
                    <a:pt x="60" y="5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9"/>
                    <a:pt x="107" y="9"/>
                    <a:pt x="110" y="1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9" y="21"/>
                    <a:pt x="119" y="26"/>
                    <a:pt x="115" y="3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82" y="69"/>
                    <a:pt x="88" y="68"/>
                    <a:pt x="93" y="64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7" y="29"/>
                    <a:pt x="127" y="19"/>
                    <a:pt x="121" y="12"/>
                  </a:cubicBezTo>
                  <a:close/>
                  <a:moveTo>
                    <a:pt x="77" y="51"/>
                  </a:moveTo>
                  <a:cubicBezTo>
                    <a:pt x="75" y="50"/>
                    <a:pt x="73" y="50"/>
                    <a:pt x="71" y="5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3"/>
                    <a:pt x="49" y="75"/>
                    <a:pt x="51" y="77"/>
                  </a:cubicBezTo>
                  <a:cubicBezTo>
                    <a:pt x="53" y="78"/>
                    <a:pt x="55" y="78"/>
                    <a:pt x="57" y="7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5"/>
                    <a:pt x="78" y="53"/>
                    <a:pt x="77" y="51"/>
                  </a:cubicBezTo>
                  <a:close/>
                </a:path>
              </a:pathLst>
            </a:custGeom>
            <a:solidFill>
              <a:srgbClr val="20517C"/>
            </a:solidFill>
            <a:ln w="9525">
              <a:solidFill>
                <a:srgbClr val="382C2C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3" name="MH_Other_5">
              <a:extLst>
                <a:ext uri="{FF2B5EF4-FFF2-40B4-BE49-F238E27FC236}">
                  <a16:creationId xmlns:a16="http://schemas.microsoft.com/office/drawing/2014/main" id="{7BC7FD01-51AB-154B-4821-D43D7FFAC8A6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 rot="16200000">
              <a:off x="1986008" y="4318197"/>
              <a:ext cx="4021137" cy="45719"/>
            </a:xfrm>
            <a:prstGeom prst="rect">
              <a:avLst/>
            </a:prstGeom>
            <a:solidFill>
              <a:srgbClr val="70388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4" name="文本框 123">
              <a:extLst>
                <a:ext uri="{FF2B5EF4-FFF2-40B4-BE49-F238E27FC236}">
                  <a16:creationId xmlns:a16="http://schemas.microsoft.com/office/drawing/2014/main" id="{37A27D67-2526-9508-D41D-BA642F4DD15D}"/>
                </a:ext>
              </a:extLst>
            </p:cNvPr>
            <p:cNvSpPr txBox="1"/>
            <p:nvPr/>
          </p:nvSpPr>
          <p:spPr>
            <a:xfrm>
              <a:off x="1703512" y="2463279"/>
              <a:ext cx="2358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绑定患者</a:t>
              </a: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/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医生</a:t>
              </a:r>
            </a:p>
          </p:txBody>
        </p:sp>
        <p:sp>
          <p:nvSpPr>
            <p:cNvPr id="125" name="文本框 124">
              <a:extLst>
                <a:ext uri="{FF2B5EF4-FFF2-40B4-BE49-F238E27FC236}">
                  <a16:creationId xmlns:a16="http://schemas.microsoft.com/office/drawing/2014/main" id="{988D60E9-DDB2-F65C-C5E2-FEE03CBD380D}"/>
                </a:ext>
              </a:extLst>
            </p:cNvPr>
            <p:cNvSpPr txBox="1"/>
            <p:nvPr/>
          </p:nvSpPr>
          <p:spPr>
            <a:xfrm>
              <a:off x="1703512" y="3326110"/>
              <a:ext cx="2358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编辑备忘录</a:t>
              </a:r>
            </a:p>
          </p:txBody>
        </p:sp>
        <p:sp>
          <p:nvSpPr>
            <p:cNvPr id="126" name="文本框 125">
              <a:extLst>
                <a:ext uri="{FF2B5EF4-FFF2-40B4-BE49-F238E27FC236}">
                  <a16:creationId xmlns:a16="http://schemas.microsoft.com/office/drawing/2014/main" id="{E0EBC891-588B-EEFA-46D8-ABDC9AC34A98}"/>
                </a:ext>
              </a:extLst>
            </p:cNvPr>
            <p:cNvSpPr txBox="1"/>
            <p:nvPr/>
          </p:nvSpPr>
          <p:spPr>
            <a:xfrm>
              <a:off x="1703512" y="4184005"/>
              <a:ext cx="2358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0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上传</a:t>
              </a: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健康数据</a:t>
              </a:r>
            </a:p>
          </p:txBody>
        </p:sp>
        <p:sp>
          <p:nvSpPr>
            <p:cNvPr id="127" name="文本框 126">
              <a:extLst>
                <a:ext uri="{FF2B5EF4-FFF2-40B4-BE49-F238E27FC236}">
                  <a16:creationId xmlns:a16="http://schemas.microsoft.com/office/drawing/2014/main" id="{9AA38E8E-8B44-061A-B2BF-B5D5718F74BA}"/>
                </a:ext>
              </a:extLst>
            </p:cNvPr>
            <p:cNvSpPr txBox="1"/>
            <p:nvPr/>
          </p:nvSpPr>
          <p:spPr>
            <a:xfrm>
              <a:off x="1703512" y="5029689"/>
              <a:ext cx="2358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编辑服药提醒</a:t>
              </a:r>
            </a:p>
          </p:txBody>
        </p:sp>
        <p:sp>
          <p:nvSpPr>
            <p:cNvPr id="128" name="MH_Other_4">
              <a:extLst>
                <a:ext uri="{FF2B5EF4-FFF2-40B4-BE49-F238E27FC236}">
                  <a16:creationId xmlns:a16="http://schemas.microsoft.com/office/drawing/2014/main" id="{4E58A7B7-B0B7-2B8C-5C50-DE7A26009F5A}"/>
                </a:ext>
              </a:extLst>
            </p:cNvPr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>
              <a:off x="997946" y="5865813"/>
              <a:ext cx="476250" cy="476250"/>
            </a:xfrm>
            <a:custGeom>
              <a:avLst/>
              <a:gdLst>
                <a:gd name="T0" fmla="*/ 112500 w 127"/>
                <a:gd name="T1" fmla="*/ 431250 h 127"/>
                <a:gd name="T2" fmla="*/ 67500 w 127"/>
                <a:gd name="T3" fmla="*/ 431250 h 127"/>
                <a:gd name="T4" fmla="*/ 45000 w 127"/>
                <a:gd name="T5" fmla="*/ 412500 h 127"/>
                <a:gd name="T6" fmla="*/ 45000 w 127"/>
                <a:gd name="T7" fmla="*/ 367500 h 127"/>
                <a:gd name="T8" fmla="*/ 191250 w 127"/>
                <a:gd name="T9" fmla="*/ 225000 h 127"/>
                <a:gd name="T10" fmla="*/ 131250 w 127"/>
                <a:gd name="T11" fmla="*/ 240000 h 127"/>
                <a:gd name="T12" fmla="*/ 26250 w 127"/>
                <a:gd name="T13" fmla="*/ 348750 h 127"/>
                <a:gd name="T14" fmla="*/ 26250 w 127"/>
                <a:gd name="T15" fmla="*/ 431250 h 127"/>
                <a:gd name="T16" fmla="*/ 45000 w 127"/>
                <a:gd name="T17" fmla="*/ 453750 h 127"/>
                <a:gd name="T18" fmla="*/ 131250 w 127"/>
                <a:gd name="T19" fmla="*/ 453750 h 127"/>
                <a:gd name="T20" fmla="*/ 240000 w 127"/>
                <a:gd name="T21" fmla="*/ 348750 h 127"/>
                <a:gd name="T22" fmla="*/ 255000 w 127"/>
                <a:gd name="T23" fmla="*/ 288750 h 127"/>
                <a:gd name="T24" fmla="*/ 112500 w 127"/>
                <a:gd name="T25" fmla="*/ 431250 h 127"/>
                <a:gd name="T26" fmla="*/ 453750 w 127"/>
                <a:gd name="T27" fmla="*/ 45000 h 127"/>
                <a:gd name="T28" fmla="*/ 431250 w 127"/>
                <a:gd name="T29" fmla="*/ 26250 h 127"/>
                <a:gd name="T30" fmla="*/ 348750 w 127"/>
                <a:gd name="T31" fmla="*/ 26250 h 127"/>
                <a:gd name="T32" fmla="*/ 240000 w 127"/>
                <a:gd name="T33" fmla="*/ 131250 h 127"/>
                <a:gd name="T34" fmla="*/ 225000 w 127"/>
                <a:gd name="T35" fmla="*/ 191250 h 127"/>
                <a:gd name="T36" fmla="*/ 367500 w 127"/>
                <a:gd name="T37" fmla="*/ 45000 h 127"/>
                <a:gd name="T38" fmla="*/ 412500 w 127"/>
                <a:gd name="T39" fmla="*/ 45000 h 127"/>
                <a:gd name="T40" fmla="*/ 431250 w 127"/>
                <a:gd name="T41" fmla="*/ 67500 h 127"/>
                <a:gd name="T42" fmla="*/ 431250 w 127"/>
                <a:gd name="T43" fmla="*/ 112500 h 127"/>
                <a:gd name="T44" fmla="*/ 288750 w 127"/>
                <a:gd name="T45" fmla="*/ 255000 h 127"/>
                <a:gd name="T46" fmla="*/ 348750 w 127"/>
                <a:gd name="T47" fmla="*/ 240000 h 127"/>
                <a:gd name="T48" fmla="*/ 453750 w 127"/>
                <a:gd name="T49" fmla="*/ 131250 h 127"/>
                <a:gd name="T50" fmla="*/ 453750 w 127"/>
                <a:gd name="T51" fmla="*/ 45000 h 127"/>
                <a:gd name="T52" fmla="*/ 288750 w 127"/>
                <a:gd name="T53" fmla="*/ 191250 h 127"/>
                <a:gd name="T54" fmla="*/ 266250 w 127"/>
                <a:gd name="T55" fmla="*/ 191250 h 127"/>
                <a:gd name="T56" fmla="*/ 191250 w 127"/>
                <a:gd name="T57" fmla="*/ 266250 h 127"/>
                <a:gd name="T58" fmla="*/ 191250 w 127"/>
                <a:gd name="T59" fmla="*/ 288750 h 127"/>
                <a:gd name="T60" fmla="*/ 213750 w 127"/>
                <a:gd name="T61" fmla="*/ 288750 h 127"/>
                <a:gd name="T62" fmla="*/ 288750 w 127"/>
                <a:gd name="T63" fmla="*/ 213750 h 127"/>
                <a:gd name="T64" fmla="*/ 288750 w 127"/>
                <a:gd name="T65" fmla="*/ 191250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27">
                  <a:moveTo>
                    <a:pt x="30" y="115"/>
                  </a:moveTo>
                  <a:cubicBezTo>
                    <a:pt x="26" y="119"/>
                    <a:pt x="21" y="119"/>
                    <a:pt x="18" y="115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9" y="107"/>
                    <a:pt x="9" y="101"/>
                    <a:pt x="12" y="98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6" y="58"/>
                    <a:pt x="40" y="60"/>
                    <a:pt x="35" y="6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0" y="99"/>
                    <a:pt x="0" y="109"/>
                    <a:pt x="7" y="115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9" y="127"/>
                    <a:pt x="29" y="127"/>
                    <a:pt x="35" y="121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8" y="88"/>
                    <a:pt x="69" y="82"/>
                    <a:pt x="68" y="77"/>
                  </a:cubicBezTo>
                  <a:lnTo>
                    <a:pt x="30" y="115"/>
                  </a:lnTo>
                  <a:close/>
                  <a:moveTo>
                    <a:pt x="121" y="12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09" y="0"/>
                    <a:pt x="99" y="0"/>
                    <a:pt x="93" y="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0" y="40"/>
                    <a:pt x="58" y="46"/>
                    <a:pt x="60" y="5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9"/>
                    <a:pt x="107" y="9"/>
                    <a:pt x="110" y="1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9" y="21"/>
                    <a:pt x="119" y="26"/>
                    <a:pt x="115" y="3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82" y="69"/>
                    <a:pt x="88" y="68"/>
                    <a:pt x="93" y="64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7" y="29"/>
                    <a:pt x="127" y="19"/>
                    <a:pt x="121" y="12"/>
                  </a:cubicBezTo>
                  <a:close/>
                  <a:moveTo>
                    <a:pt x="77" y="51"/>
                  </a:moveTo>
                  <a:cubicBezTo>
                    <a:pt x="75" y="50"/>
                    <a:pt x="73" y="50"/>
                    <a:pt x="71" y="5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3"/>
                    <a:pt x="49" y="75"/>
                    <a:pt x="51" y="77"/>
                  </a:cubicBezTo>
                  <a:cubicBezTo>
                    <a:pt x="53" y="78"/>
                    <a:pt x="55" y="78"/>
                    <a:pt x="57" y="7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5"/>
                    <a:pt x="78" y="53"/>
                    <a:pt x="77" y="51"/>
                  </a:cubicBezTo>
                  <a:close/>
                </a:path>
              </a:pathLst>
            </a:custGeom>
            <a:solidFill>
              <a:srgbClr val="20517C"/>
            </a:solidFill>
            <a:ln w="9525">
              <a:solidFill>
                <a:srgbClr val="382C2C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29" name="文本框 128">
              <a:extLst>
                <a:ext uri="{FF2B5EF4-FFF2-40B4-BE49-F238E27FC236}">
                  <a16:creationId xmlns:a16="http://schemas.microsoft.com/office/drawing/2014/main" id="{F1A5C70B-E2B6-45A3-994F-DCFA0BA85494}"/>
                </a:ext>
              </a:extLst>
            </p:cNvPr>
            <p:cNvSpPr txBox="1"/>
            <p:nvPr/>
          </p:nvSpPr>
          <p:spPr>
            <a:xfrm>
              <a:off x="1703512" y="5855189"/>
              <a:ext cx="20866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在线诊疗</a:t>
              </a:r>
            </a:p>
          </p:txBody>
        </p:sp>
      </p:grpSp>
      <p:grpSp>
        <p:nvGrpSpPr>
          <p:cNvPr id="130" name="组合 129">
            <a:extLst>
              <a:ext uri="{FF2B5EF4-FFF2-40B4-BE49-F238E27FC236}">
                <a16:creationId xmlns:a16="http://schemas.microsoft.com/office/drawing/2014/main" id="{E42BAFA3-3FE3-47F7-B47D-D452000F300E}"/>
              </a:ext>
            </a:extLst>
          </p:cNvPr>
          <p:cNvGrpSpPr/>
          <p:nvPr/>
        </p:nvGrpSpPr>
        <p:grpSpPr>
          <a:xfrm>
            <a:off x="8977306" y="1216733"/>
            <a:ext cx="3064218" cy="1339850"/>
            <a:chOff x="997946" y="2447925"/>
            <a:chExt cx="3064218" cy="1339850"/>
          </a:xfrm>
        </p:grpSpPr>
        <p:sp>
          <p:nvSpPr>
            <p:cNvPr id="131" name="MH_Other_1">
              <a:extLst>
                <a:ext uri="{FF2B5EF4-FFF2-40B4-BE49-F238E27FC236}">
                  <a16:creationId xmlns:a16="http://schemas.microsoft.com/office/drawing/2014/main" id="{37629A6C-4EE4-3074-5442-E073EF78A5EB}"/>
                </a:ext>
              </a:extLst>
            </p:cNvPr>
            <p:cNvSpPr>
              <a:spLocks noEditPoints="1"/>
            </p:cNvSpPr>
            <p:nvPr>
              <p:custDataLst>
                <p:tags r:id="rId1"/>
              </p:custDataLst>
            </p:nvPr>
          </p:nvSpPr>
          <p:spPr bwMode="auto">
            <a:xfrm>
              <a:off x="997946" y="2447925"/>
              <a:ext cx="476250" cy="476250"/>
            </a:xfrm>
            <a:custGeom>
              <a:avLst/>
              <a:gdLst>
                <a:gd name="T0" fmla="*/ 2147483646 w 127"/>
                <a:gd name="T1" fmla="*/ 2147483646 h 127"/>
                <a:gd name="T2" fmla="*/ 2147483646 w 127"/>
                <a:gd name="T3" fmla="*/ 2147483646 h 127"/>
                <a:gd name="T4" fmla="*/ 2147483646 w 127"/>
                <a:gd name="T5" fmla="*/ 2147483646 h 127"/>
                <a:gd name="T6" fmla="*/ 2147483646 w 127"/>
                <a:gd name="T7" fmla="*/ 2147483646 h 127"/>
                <a:gd name="T8" fmla="*/ 2147483646 w 127"/>
                <a:gd name="T9" fmla="*/ 2147483646 h 127"/>
                <a:gd name="T10" fmla="*/ 2147483646 w 127"/>
                <a:gd name="T11" fmla="*/ 2147483646 h 127"/>
                <a:gd name="T12" fmla="*/ 2147483646 w 127"/>
                <a:gd name="T13" fmla="*/ 2147483646 h 127"/>
                <a:gd name="T14" fmla="*/ 2147483646 w 127"/>
                <a:gd name="T15" fmla="*/ 2147483646 h 127"/>
                <a:gd name="T16" fmla="*/ 2147483646 w 127"/>
                <a:gd name="T17" fmla="*/ 2147483646 h 127"/>
                <a:gd name="T18" fmla="*/ 2147483646 w 127"/>
                <a:gd name="T19" fmla="*/ 2147483646 h 127"/>
                <a:gd name="T20" fmla="*/ 2147483646 w 127"/>
                <a:gd name="T21" fmla="*/ 2147483646 h 127"/>
                <a:gd name="T22" fmla="*/ 2147483646 w 127"/>
                <a:gd name="T23" fmla="*/ 2147483646 h 127"/>
                <a:gd name="T24" fmla="*/ 2147483646 w 127"/>
                <a:gd name="T25" fmla="*/ 2147483646 h 127"/>
                <a:gd name="T26" fmla="*/ 2147483646 w 127"/>
                <a:gd name="T27" fmla="*/ 2147483646 h 127"/>
                <a:gd name="T28" fmla="*/ 2147483646 w 127"/>
                <a:gd name="T29" fmla="*/ 2147483646 h 127"/>
                <a:gd name="T30" fmla="*/ 2147483646 w 127"/>
                <a:gd name="T31" fmla="*/ 2147483646 h 127"/>
                <a:gd name="T32" fmla="*/ 2147483646 w 127"/>
                <a:gd name="T33" fmla="*/ 2147483646 h 127"/>
                <a:gd name="T34" fmla="*/ 2147483646 w 127"/>
                <a:gd name="T35" fmla="*/ 2147483646 h 127"/>
                <a:gd name="T36" fmla="*/ 2147483646 w 127"/>
                <a:gd name="T37" fmla="*/ 2147483646 h 127"/>
                <a:gd name="T38" fmla="*/ 2147483646 w 127"/>
                <a:gd name="T39" fmla="*/ 2147483646 h 127"/>
                <a:gd name="T40" fmla="*/ 2147483646 w 127"/>
                <a:gd name="T41" fmla="*/ 2147483646 h 127"/>
                <a:gd name="T42" fmla="*/ 2147483646 w 127"/>
                <a:gd name="T43" fmla="*/ 2147483646 h 127"/>
                <a:gd name="T44" fmla="*/ 2147483646 w 127"/>
                <a:gd name="T45" fmla="*/ 2147483646 h 127"/>
                <a:gd name="T46" fmla="*/ 2147483646 w 127"/>
                <a:gd name="T47" fmla="*/ 2147483646 h 127"/>
                <a:gd name="T48" fmla="*/ 2147483646 w 127"/>
                <a:gd name="T49" fmla="*/ 2147483646 h 127"/>
                <a:gd name="T50" fmla="*/ 2147483646 w 127"/>
                <a:gd name="T51" fmla="*/ 2147483646 h 127"/>
                <a:gd name="T52" fmla="*/ 2147483646 w 127"/>
                <a:gd name="T53" fmla="*/ 2147483646 h 127"/>
                <a:gd name="T54" fmla="*/ 2147483646 w 127"/>
                <a:gd name="T55" fmla="*/ 2147483646 h 127"/>
                <a:gd name="T56" fmla="*/ 2147483646 w 127"/>
                <a:gd name="T57" fmla="*/ 2147483646 h 127"/>
                <a:gd name="T58" fmla="*/ 2147483646 w 127"/>
                <a:gd name="T59" fmla="*/ 2147483646 h 127"/>
                <a:gd name="T60" fmla="*/ 2147483646 w 127"/>
                <a:gd name="T61" fmla="*/ 2147483646 h 127"/>
                <a:gd name="T62" fmla="*/ 2147483646 w 127"/>
                <a:gd name="T63" fmla="*/ 2147483646 h 127"/>
                <a:gd name="T64" fmla="*/ 2147483646 w 127"/>
                <a:gd name="T65" fmla="*/ 2147483646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27">
                  <a:moveTo>
                    <a:pt x="30" y="115"/>
                  </a:moveTo>
                  <a:cubicBezTo>
                    <a:pt x="26" y="119"/>
                    <a:pt x="21" y="119"/>
                    <a:pt x="18" y="115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9" y="107"/>
                    <a:pt x="9" y="101"/>
                    <a:pt x="12" y="98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6" y="58"/>
                    <a:pt x="40" y="60"/>
                    <a:pt x="35" y="6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0" y="99"/>
                    <a:pt x="0" y="109"/>
                    <a:pt x="7" y="115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9" y="127"/>
                    <a:pt x="29" y="127"/>
                    <a:pt x="35" y="121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8" y="88"/>
                    <a:pt x="69" y="82"/>
                    <a:pt x="68" y="77"/>
                  </a:cubicBezTo>
                  <a:lnTo>
                    <a:pt x="30" y="115"/>
                  </a:lnTo>
                  <a:close/>
                  <a:moveTo>
                    <a:pt x="121" y="12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09" y="0"/>
                    <a:pt x="99" y="0"/>
                    <a:pt x="93" y="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0" y="40"/>
                    <a:pt x="58" y="46"/>
                    <a:pt x="60" y="5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9"/>
                    <a:pt x="107" y="9"/>
                    <a:pt x="110" y="1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9" y="21"/>
                    <a:pt x="119" y="26"/>
                    <a:pt x="115" y="3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82" y="69"/>
                    <a:pt x="88" y="68"/>
                    <a:pt x="93" y="64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7" y="29"/>
                    <a:pt x="127" y="19"/>
                    <a:pt x="121" y="12"/>
                  </a:cubicBezTo>
                  <a:close/>
                  <a:moveTo>
                    <a:pt x="77" y="51"/>
                  </a:moveTo>
                  <a:cubicBezTo>
                    <a:pt x="75" y="50"/>
                    <a:pt x="73" y="50"/>
                    <a:pt x="71" y="5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3"/>
                    <a:pt x="49" y="75"/>
                    <a:pt x="51" y="77"/>
                  </a:cubicBezTo>
                  <a:cubicBezTo>
                    <a:pt x="53" y="78"/>
                    <a:pt x="55" y="78"/>
                    <a:pt x="57" y="7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5"/>
                    <a:pt x="78" y="53"/>
                    <a:pt x="77" y="51"/>
                  </a:cubicBezTo>
                  <a:close/>
                </a:path>
              </a:pathLst>
            </a:custGeom>
            <a:solidFill>
              <a:srgbClr val="382C2C"/>
            </a:solidFill>
            <a:ln w="9525">
              <a:solidFill>
                <a:srgbClr val="382C2C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2" name="MH_Other_2">
              <a:extLst>
                <a:ext uri="{FF2B5EF4-FFF2-40B4-BE49-F238E27FC236}">
                  <a16:creationId xmlns:a16="http://schemas.microsoft.com/office/drawing/2014/main" id="{88F260B0-6A53-3D97-49DD-2A09D090D680}"/>
                </a:ext>
              </a:extLst>
            </p:cNvPr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997946" y="3311525"/>
              <a:ext cx="476250" cy="476250"/>
            </a:xfrm>
            <a:custGeom>
              <a:avLst/>
              <a:gdLst>
                <a:gd name="T0" fmla="*/ 2147483646 w 127"/>
                <a:gd name="T1" fmla="*/ 2147483646 h 127"/>
                <a:gd name="T2" fmla="*/ 2147483646 w 127"/>
                <a:gd name="T3" fmla="*/ 2147483646 h 127"/>
                <a:gd name="T4" fmla="*/ 2147483646 w 127"/>
                <a:gd name="T5" fmla="*/ 2147483646 h 127"/>
                <a:gd name="T6" fmla="*/ 2147483646 w 127"/>
                <a:gd name="T7" fmla="*/ 2147483646 h 127"/>
                <a:gd name="T8" fmla="*/ 2147483646 w 127"/>
                <a:gd name="T9" fmla="*/ 2147483646 h 127"/>
                <a:gd name="T10" fmla="*/ 2147483646 w 127"/>
                <a:gd name="T11" fmla="*/ 2147483646 h 127"/>
                <a:gd name="T12" fmla="*/ 2147483646 w 127"/>
                <a:gd name="T13" fmla="*/ 2147483646 h 127"/>
                <a:gd name="T14" fmla="*/ 2147483646 w 127"/>
                <a:gd name="T15" fmla="*/ 2147483646 h 127"/>
                <a:gd name="T16" fmla="*/ 2147483646 w 127"/>
                <a:gd name="T17" fmla="*/ 2147483646 h 127"/>
                <a:gd name="T18" fmla="*/ 2147483646 w 127"/>
                <a:gd name="T19" fmla="*/ 2147483646 h 127"/>
                <a:gd name="T20" fmla="*/ 2147483646 w 127"/>
                <a:gd name="T21" fmla="*/ 2147483646 h 127"/>
                <a:gd name="T22" fmla="*/ 2147483646 w 127"/>
                <a:gd name="T23" fmla="*/ 2147483646 h 127"/>
                <a:gd name="T24" fmla="*/ 2147483646 w 127"/>
                <a:gd name="T25" fmla="*/ 2147483646 h 127"/>
                <a:gd name="T26" fmla="*/ 2147483646 w 127"/>
                <a:gd name="T27" fmla="*/ 2147483646 h 127"/>
                <a:gd name="T28" fmla="*/ 2147483646 w 127"/>
                <a:gd name="T29" fmla="*/ 2147483646 h 127"/>
                <a:gd name="T30" fmla="*/ 2147483646 w 127"/>
                <a:gd name="T31" fmla="*/ 2147483646 h 127"/>
                <a:gd name="T32" fmla="*/ 2147483646 w 127"/>
                <a:gd name="T33" fmla="*/ 2147483646 h 127"/>
                <a:gd name="T34" fmla="*/ 2147483646 w 127"/>
                <a:gd name="T35" fmla="*/ 2147483646 h 127"/>
                <a:gd name="T36" fmla="*/ 2147483646 w 127"/>
                <a:gd name="T37" fmla="*/ 2147483646 h 127"/>
                <a:gd name="T38" fmla="*/ 2147483646 w 127"/>
                <a:gd name="T39" fmla="*/ 2147483646 h 127"/>
                <a:gd name="T40" fmla="*/ 2147483646 w 127"/>
                <a:gd name="T41" fmla="*/ 2147483646 h 127"/>
                <a:gd name="T42" fmla="*/ 2147483646 w 127"/>
                <a:gd name="T43" fmla="*/ 2147483646 h 127"/>
                <a:gd name="T44" fmla="*/ 2147483646 w 127"/>
                <a:gd name="T45" fmla="*/ 2147483646 h 127"/>
                <a:gd name="T46" fmla="*/ 2147483646 w 127"/>
                <a:gd name="T47" fmla="*/ 2147483646 h 127"/>
                <a:gd name="T48" fmla="*/ 2147483646 w 127"/>
                <a:gd name="T49" fmla="*/ 2147483646 h 127"/>
                <a:gd name="T50" fmla="*/ 2147483646 w 127"/>
                <a:gd name="T51" fmla="*/ 2147483646 h 127"/>
                <a:gd name="T52" fmla="*/ 2147483646 w 127"/>
                <a:gd name="T53" fmla="*/ 2147483646 h 127"/>
                <a:gd name="T54" fmla="*/ 2147483646 w 127"/>
                <a:gd name="T55" fmla="*/ 2147483646 h 127"/>
                <a:gd name="T56" fmla="*/ 2147483646 w 127"/>
                <a:gd name="T57" fmla="*/ 2147483646 h 127"/>
                <a:gd name="T58" fmla="*/ 2147483646 w 127"/>
                <a:gd name="T59" fmla="*/ 2147483646 h 127"/>
                <a:gd name="T60" fmla="*/ 2147483646 w 127"/>
                <a:gd name="T61" fmla="*/ 2147483646 h 127"/>
                <a:gd name="T62" fmla="*/ 2147483646 w 127"/>
                <a:gd name="T63" fmla="*/ 2147483646 h 127"/>
                <a:gd name="T64" fmla="*/ 2147483646 w 127"/>
                <a:gd name="T65" fmla="*/ 2147483646 h 12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0" t="0" r="r" b="b"/>
              <a:pathLst>
                <a:path w="127" h="127">
                  <a:moveTo>
                    <a:pt x="30" y="115"/>
                  </a:moveTo>
                  <a:cubicBezTo>
                    <a:pt x="26" y="119"/>
                    <a:pt x="21" y="119"/>
                    <a:pt x="18" y="115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9" y="107"/>
                    <a:pt x="9" y="101"/>
                    <a:pt x="12" y="98"/>
                  </a:cubicBezTo>
                  <a:cubicBezTo>
                    <a:pt x="51" y="60"/>
                    <a:pt x="51" y="60"/>
                    <a:pt x="51" y="60"/>
                  </a:cubicBezTo>
                  <a:cubicBezTo>
                    <a:pt x="46" y="58"/>
                    <a:pt x="40" y="60"/>
                    <a:pt x="35" y="64"/>
                  </a:cubicBezTo>
                  <a:cubicBezTo>
                    <a:pt x="7" y="93"/>
                    <a:pt x="7" y="93"/>
                    <a:pt x="7" y="93"/>
                  </a:cubicBezTo>
                  <a:cubicBezTo>
                    <a:pt x="0" y="99"/>
                    <a:pt x="0" y="109"/>
                    <a:pt x="7" y="115"/>
                  </a:cubicBezTo>
                  <a:cubicBezTo>
                    <a:pt x="12" y="121"/>
                    <a:pt x="12" y="121"/>
                    <a:pt x="12" y="121"/>
                  </a:cubicBezTo>
                  <a:cubicBezTo>
                    <a:pt x="19" y="127"/>
                    <a:pt x="29" y="127"/>
                    <a:pt x="35" y="121"/>
                  </a:cubicBezTo>
                  <a:cubicBezTo>
                    <a:pt x="64" y="93"/>
                    <a:pt x="64" y="93"/>
                    <a:pt x="64" y="93"/>
                  </a:cubicBezTo>
                  <a:cubicBezTo>
                    <a:pt x="68" y="88"/>
                    <a:pt x="69" y="82"/>
                    <a:pt x="68" y="77"/>
                  </a:cubicBezTo>
                  <a:lnTo>
                    <a:pt x="30" y="115"/>
                  </a:lnTo>
                  <a:close/>
                  <a:moveTo>
                    <a:pt x="121" y="12"/>
                  </a:moveTo>
                  <a:cubicBezTo>
                    <a:pt x="115" y="7"/>
                    <a:pt x="115" y="7"/>
                    <a:pt x="115" y="7"/>
                  </a:cubicBezTo>
                  <a:cubicBezTo>
                    <a:pt x="109" y="0"/>
                    <a:pt x="99" y="0"/>
                    <a:pt x="93" y="7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0" y="40"/>
                    <a:pt x="58" y="46"/>
                    <a:pt x="60" y="51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101" y="9"/>
                    <a:pt x="107" y="9"/>
                    <a:pt x="110" y="12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9" y="21"/>
                    <a:pt x="119" y="26"/>
                    <a:pt x="115" y="30"/>
                  </a:cubicBezTo>
                  <a:cubicBezTo>
                    <a:pt x="77" y="68"/>
                    <a:pt x="77" y="68"/>
                    <a:pt x="77" y="68"/>
                  </a:cubicBezTo>
                  <a:cubicBezTo>
                    <a:pt x="82" y="69"/>
                    <a:pt x="88" y="68"/>
                    <a:pt x="93" y="64"/>
                  </a:cubicBezTo>
                  <a:cubicBezTo>
                    <a:pt x="121" y="35"/>
                    <a:pt x="121" y="35"/>
                    <a:pt x="121" y="35"/>
                  </a:cubicBezTo>
                  <a:cubicBezTo>
                    <a:pt x="127" y="29"/>
                    <a:pt x="127" y="19"/>
                    <a:pt x="121" y="12"/>
                  </a:cubicBezTo>
                  <a:close/>
                  <a:moveTo>
                    <a:pt x="77" y="51"/>
                  </a:moveTo>
                  <a:cubicBezTo>
                    <a:pt x="75" y="50"/>
                    <a:pt x="73" y="50"/>
                    <a:pt x="71" y="5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3"/>
                    <a:pt x="49" y="75"/>
                    <a:pt x="51" y="77"/>
                  </a:cubicBezTo>
                  <a:cubicBezTo>
                    <a:pt x="53" y="78"/>
                    <a:pt x="55" y="78"/>
                    <a:pt x="57" y="77"/>
                  </a:cubicBezTo>
                  <a:cubicBezTo>
                    <a:pt x="77" y="57"/>
                    <a:pt x="77" y="57"/>
                    <a:pt x="77" y="57"/>
                  </a:cubicBezTo>
                  <a:cubicBezTo>
                    <a:pt x="78" y="55"/>
                    <a:pt x="78" y="53"/>
                    <a:pt x="77" y="51"/>
                  </a:cubicBezTo>
                  <a:close/>
                </a:path>
              </a:pathLst>
            </a:custGeom>
            <a:solidFill>
              <a:srgbClr val="20517C"/>
            </a:solidFill>
            <a:ln w="9525">
              <a:solidFill>
                <a:srgbClr val="382C2C"/>
              </a:solidFill>
              <a:round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36" name="文本框 135">
              <a:extLst>
                <a:ext uri="{FF2B5EF4-FFF2-40B4-BE49-F238E27FC236}">
                  <a16:creationId xmlns:a16="http://schemas.microsoft.com/office/drawing/2014/main" id="{B7E98A6F-491C-1CDB-078D-F8ED3E5DC0EF}"/>
                </a:ext>
              </a:extLst>
            </p:cNvPr>
            <p:cNvSpPr txBox="1"/>
            <p:nvPr/>
          </p:nvSpPr>
          <p:spPr>
            <a:xfrm>
              <a:off x="1703512" y="2463279"/>
              <a:ext cx="2358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在线诊疗</a:t>
              </a:r>
            </a:p>
          </p:txBody>
        </p:sp>
        <p:sp>
          <p:nvSpPr>
            <p:cNvPr id="137" name="文本框 136">
              <a:extLst>
                <a:ext uri="{FF2B5EF4-FFF2-40B4-BE49-F238E27FC236}">
                  <a16:creationId xmlns:a16="http://schemas.microsoft.com/office/drawing/2014/main" id="{9EC6070C-3992-03CC-CF15-FF969AF13153}"/>
                </a:ext>
              </a:extLst>
            </p:cNvPr>
            <p:cNvSpPr txBox="1"/>
            <p:nvPr/>
          </p:nvSpPr>
          <p:spPr>
            <a:xfrm>
              <a:off x="1703512" y="3326110"/>
              <a:ext cx="23586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查看患者健康数据</a:t>
              </a:r>
            </a:p>
          </p:txBody>
        </p:sp>
      </p:grpSp>
      <p:sp>
        <p:nvSpPr>
          <p:cNvPr id="142" name="矩形: 圆角 141">
            <a:extLst>
              <a:ext uri="{FF2B5EF4-FFF2-40B4-BE49-F238E27FC236}">
                <a16:creationId xmlns:a16="http://schemas.microsoft.com/office/drawing/2014/main" id="{212D3A21-9706-5984-33DF-FBC3E34DAB01}"/>
              </a:ext>
            </a:extLst>
          </p:cNvPr>
          <p:cNvSpPr/>
          <p:nvPr/>
        </p:nvSpPr>
        <p:spPr>
          <a:xfrm>
            <a:off x="5402896" y="338387"/>
            <a:ext cx="1871207" cy="454368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AEE3BE75-7C87-0232-F50E-33159641ED35}"/>
              </a:ext>
            </a:extLst>
          </p:cNvPr>
          <p:cNvSpPr txBox="1"/>
          <p:nvPr/>
        </p:nvSpPr>
        <p:spPr>
          <a:xfrm>
            <a:off x="5632531" y="382421"/>
            <a:ext cx="151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监护人功能</a:t>
            </a:r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659B2CA5-E3F3-10F3-B4DA-5FE267C93D43}"/>
              </a:ext>
            </a:extLst>
          </p:cNvPr>
          <p:cNvSpPr/>
          <p:nvPr/>
        </p:nvSpPr>
        <p:spPr>
          <a:xfrm>
            <a:off x="8753054" y="342328"/>
            <a:ext cx="1659277" cy="454368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AC5F70DD-BB52-9C67-091C-3A03C8B4BCC1}"/>
              </a:ext>
            </a:extLst>
          </p:cNvPr>
          <p:cNvSpPr txBox="1"/>
          <p:nvPr/>
        </p:nvSpPr>
        <p:spPr>
          <a:xfrm>
            <a:off x="8982689" y="386362"/>
            <a:ext cx="124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医生功能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0" grpId="0"/>
      <p:bldP spid="51" grpId="0" animBg="1"/>
      <p:bldP spid="52" grpId="0"/>
      <p:bldP spid="80" grpId="0" animBg="1"/>
      <p:bldP spid="81" grpId="0"/>
      <p:bldP spid="142" grpId="0" animBg="1"/>
      <p:bldP spid="143" grpId="0"/>
      <p:bldP spid="144" grpId="0" animBg="1"/>
      <p:bldP spid="1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2EE255F6-5B9B-D51A-CC1B-A4A50AA23C74}"/>
              </a:ext>
            </a:extLst>
          </p:cNvPr>
          <p:cNvSpPr/>
          <p:nvPr/>
        </p:nvSpPr>
        <p:spPr>
          <a:xfrm>
            <a:off x="2174169" y="413380"/>
            <a:ext cx="2523951" cy="454368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D1F3323-8108-0E2C-A567-143A6B45F18E}"/>
              </a:ext>
            </a:extLst>
          </p:cNvPr>
          <p:cNvSpPr txBox="1"/>
          <p:nvPr/>
        </p:nvSpPr>
        <p:spPr>
          <a:xfrm>
            <a:off x="2403804" y="457414"/>
            <a:ext cx="217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服药提醒功能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FE18AD5B-09D7-DB99-427D-26FD1856A0E5}"/>
              </a:ext>
            </a:extLst>
          </p:cNvPr>
          <p:cNvSpPr txBox="1"/>
          <p:nvPr/>
        </p:nvSpPr>
        <p:spPr>
          <a:xfrm>
            <a:off x="2248814" y="1001044"/>
            <a:ext cx="37507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0C6E"/>
                </a:solidFill>
              </a:rPr>
              <a:t>Q</a:t>
            </a:r>
            <a:r>
              <a:rPr lang="zh-CN" altLang="en-US" dirty="0">
                <a:solidFill>
                  <a:srgbClr val="580C6E"/>
                </a:solidFill>
              </a:rPr>
              <a:t>：</a:t>
            </a:r>
            <a:r>
              <a:rPr lang="zh-CN" altLang="en-US" dirty="0"/>
              <a:t>需要在每天同一时间向某用户发送某个药物提醒</a:t>
            </a:r>
            <a:endParaRPr lang="en-US" altLang="zh-CN" dirty="0"/>
          </a:p>
          <a:p>
            <a:endParaRPr lang="en-US" altLang="zh-CN" dirty="0">
              <a:solidFill>
                <a:srgbClr val="580C6E"/>
              </a:solidFill>
            </a:endParaRPr>
          </a:p>
          <a:p>
            <a:r>
              <a:rPr lang="en-US" altLang="zh-CN" dirty="0">
                <a:solidFill>
                  <a:srgbClr val="580C6E"/>
                </a:solidFill>
              </a:rPr>
              <a:t>S</a:t>
            </a:r>
            <a:r>
              <a:rPr lang="zh-CN" altLang="en-US" dirty="0">
                <a:solidFill>
                  <a:srgbClr val="580C6E"/>
                </a:solidFill>
              </a:rPr>
              <a:t>：</a:t>
            </a:r>
            <a:r>
              <a:rPr lang="zh-CN" altLang="en-US" dirty="0"/>
              <a:t>让用户关注第三方公众号并提供</a:t>
            </a:r>
            <a:r>
              <a:rPr lang="en-US" altLang="zh-CN" dirty="0" err="1"/>
              <a:t>uid</a:t>
            </a:r>
            <a:r>
              <a:rPr lang="zh-CN" altLang="en-US" dirty="0"/>
              <a:t>，由后端设置每日定时任务，到点向公众号申请发送消息</a:t>
            </a:r>
          </a:p>
          <a:p>
            <a:endParaRPr lang="zh-CN" altLang="en-US" dirty="0">
              <a:solidFill>
                <a:srgbClr val="580C6E"/>
              </a:solidFill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5BE9F27B-19ED-1B92-C4DE-6535B1BAF9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065" y="1001044"/>
            <a:ext cx="6154715" cy="1820409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A124F31-D5F4-8C34-17C9-64A74BE19B04}"/>
              </a:ext>
            </a:extLst>
          </p:cNvPr>
          <p:cNvSpPr/>
          <p:nvPr/>
        </p:nvSpPr>
        <p:spPr>
          <a:xfrm>
            <a:off x="2174169" y="2925344"/>
            <a:ext cx="2523951" cy="454368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DCE0E62-F22C-6648-8F95-AB364D755CD1}"/>
              </a:ext>
            </a:extLst>
          </p:cNvPr>
          <p:cNvSpPr txBox="1"/>
          <p:nvPr/>
        </p:nvSpPr>
        <p:spPr>
          <a:xfrm>
            <a:off x="2403804" y="2969378"/>
            <a:ext cx="217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图片上传功能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43DA172-AAA8-CBDA-FEB6-2E1E46DE54FC}"/>
              </a:ext>
            </a:extLst>
          </p:cNvPr>
          <p:cNvSpPr txBox="1"/>
          <p:nvPr/>
        </p:nvSpPr>
        <p:spPr>
          <a:xfrm>
            <a:off x="2248814" y="3513008"/>
            <a:ext cx="37507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0C6E"/>
                </a:solidFill>
              </a:rPr>
              <a:t>Q</a:t>
            </a:r>
            <a:r>
              <a:rPr lang="zh-CN" altLang="en-US" dirty="0">
                <a:solidFill>
                  <a:srgbClr val="580C6E"/>
                </a:solidFill>
              </a:rPr>
              <a:t>：</a:t>
            </a:r>
            <a:r>
              <a:rPr lang="zh-CN" altLang="en-US" dirty="0"/>
              <a:t>需要允许用户上传多张图片并返回图片地址以便储存</a:t>
            </a:r>
            <a:endParaRPr lang="en-US" altLang="zh-CN" dirty="0"/>
          </a:p>
          <a:p>
            <a:endParaRPr lang="en-US" altLang="zh-CN" dirty="0">
              <a:solidFill>
                <a:srgbClr val="580C6E"/>
              </a:solidFill>
            </a:endParaRPr>
          </a:p>
          <a:p>
            <a:r>
              <a:rPr lang="en-US" altLang="zh-CN" dirty="0">
                <a:solidFill>
                  <a:srgbClr val="580C6E"/>
                </a:solidFill>
              </a:rPr>
              <a:t>S</a:t>
            </a:r>
            <a:r>
              <a:rPr lang="zh-CN" altLang="en-US" dirty="0">
                <a:solidFill>
                  <a:srgbClr val="580C6E"/>
                </a:solidFill>
              </a:rPr>
              <a:t>：</a:t>
            </a:r>
            <a:r>
              <a:rPr lang="zh-CN" altLang="en-US" dirty="0"/>
              <a:t>使用</a:t>
            </a:r>
            <a:r>
              <a:rPr lang="en-US" altLang="zh-CN" dirty="0" err="1"/>
              <a:t>uview</a:t>
            </a:r>
            <a:r>
              <a:rPr lang="zh-CN" altLang="en-US" dirty="0"/>
              <a:t>组件让用户访问本地图片并获取本地图片路径，再使用</a:t>
            </a:r>
            <a:r>
              <a:rPr lang="en-US" altLang="zh-CN" dirty="0" err="1"/>
              <a:t>uploadfile</a:t>
            </a:r>
            <a:r>
              <a:rPr lang="zh-CN" altLang="en-US" dirty="0"/>
              <a:t>将图片作为文件传输给后端由后端存储后返回文件路径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6F0DE973-CB68-12F1-A975-4066FA891B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7604" y="3687240"/>
            <a:ext cx="5799635" cy="1331395"/>
          </a:xfrm>
          <a:prstGeom prst="rect">
            <a:avLst/>
          </a:prstGeom>
        </p:spPr>
      </p:pic>
      <p:sp>
        <p:nvSpPr>
          <p:cNvPr id="66" name="矩形 65">
            <a:extLst>
              <a:ext uri="{FF2B5EF4-FFF2-40B4-BE49-F238E27FC236}">
                <a16:creationId xmlns:a16="http://schemas.microsoft.com/office/drawing/2014/main" id="{9AC3C9E9-E600-5EE9-42BA-B4A312BDBCCE}"/>
              </a:ext>
            </a:extLst>
          </p:cNvPr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7" name="图片 66">
            <a:extLst>
              <a:ext uri="{FF2B5EF4-FFF2-40B4-BE49-F238E27FC236}">
                <a16:creationId xmlns:a16="http://schemas.microsoft.com/office/drawing/2014/main" id="{51B4FD73-A032-B63D-6691-D30ECBC0D55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77A59592-8F9F-C231-2BBF-3C0422EE2BEE}"/>
              </a:ext>
            </a:extLst>
          </p:cNvPr>
          <p:cNvSpPr/>
          <p:nvPr/>
        </p:nvSpPr>
        <p:spPr>
          <a:xfrm>
            <a:off x="150476" y="2997289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FEE3EE01-3282-D85E-1043-193E19876DF2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9A1F1C9-1E95-A8C2-BD11-08C6FE65F212}"/>
              </a:ext>
            </a:extLst>
          </p:cNvPr>
          <p:cNvSpPr txBox="1"/>
          <p:nvPr/>
        </p:nvSpPr>
        <p:spPr>
          <a:xfrm>
            <a:off x="227220" y="481817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产品原型设计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1F7252E-2A7F-C3B5-D1D2-B847A8B0B49A}"/>
              </a:ext>
            </a:extLst>
          </p:cNvPr>
          <p:cNvSpPr txBox="1"/>
          <p:nvPr/>
        </p:nvSpPr>
        <p:spPr>
          <a:xfrm>
            <a:off x="227220" y="570288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开发迭代计划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8AC424F1-0642-AC9F-7FCF-BD5E9A1CB159}"/>
              </a:ext>
            </a:extLst>
          </p:cNvPr>
          <p:cNvSpPr txBox="1"/>
          <p:nvPr/>
        </p:nvSpPr>
        <p:spPr>
          <a:xfrm>
            <a:off x="216364" y="3048750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a typeface="思源黑体 CN Bold" panose="020B0800000000000000"/>
              </a:rPr>
              <a:t>用户需求与分析</a:t>
            </a:r>
          </a:p>
        </p:txBody>
      </p: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229C53C-1EF5-D80B-720F-C1171FACE0F1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>
            <a:extLst>
              <a:ext uri="{FF2B5EF4-FFF2-40B4-BE49-F238E27FC236}">
                <a16:creationId xmlns:a16="http://schemas.microsoft.com/office/drawing/2014/main" id="{46BE7385-5F4B-9823-9734-71EE59B23BC9}"/>
              </a:ext>
            </a:extLst>
          </p:cNvPr>
          <p:cNvSpPr txBox="1"/>
          <p:nvPr/>
        </p:nvSpPr>
        <p:spPr>
          <a:xfrm>
            <a:off x="214744" y="3899993"/>
            <a:ext cx="1464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总体架构</a:t>
            </a:r>
            <a:endParaRPr lang="en-US" altLang="zh-CN" sz="1400" b="1" dirty="0">
              <a:solidFill>
                <a:schemeClr val="bg1"/>
              </a:solidFill>
              <a:ea typeface="思源黑体 CN Bold" panose="020B0800000000000000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和技术选型</a:t>
            </a: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D0828123-52B9-6CFA-F54D-9DBF0453F52C}"/>
              </a:ext>
            </a:extLst>
          </p:cNvPr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7" name="图片 76">
            <a:extLst>
              <a:ext uri="{FF2B5EF4-FFF2-40B4-BE49-F238E27FC236}">
                <a16:creationId xmlns:a16="http://schemas.microsoft.com/office/drawing/2014/main" id="{45867840-EC1F-43C8-B939-05FD3542DD9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78" name="矩形: 圆角 77">
            <a:extLst>
              <a:ext uri="{FF2B5EF4-FFF2-40B4-BE49-F238E27FC236}">
                <a16:creationId xmlns:a16="http://schemas.microsoft.com/office/drawing/2014/main" id="{2323D8B6-92C4-6D8B-668C-84B1287C6F25}"/>
              </a:ext>
            </a:extLst>
          </p:cNvPr>
          <p:cNvSpPr/>
          <p:nvPr/>
        </p:nvSpPr>
        <p:spPr>
          <a:xfrm>
            <a:off x="137323" y="4281065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E3E2E0C-F809-5EDC-350C-4934449D8C08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0CA3C024-A05A-AC08-3D4B-6363119AFD48}"/>
              </a:ext>
            </a:extLst>
          </p:cNvPr>
          <p:cNvSpPr txBox="1"/>
          <p:nvPr/>
        </p:nvSpPr>
        <p:spPr>
          <a:xfrm>
            <a:off x="210810" y="3650235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功能简介</a:t>
            </a:r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591569D7-B454-B9E6-B8D3-8ABDE34CE386}"/>
              </a:ext>
            </a:extLst>
          </p:cNvPr>
          <p:cNvSpPr txBox="1"/>
          <p:nvPr/>
        </p:nvSpPr>
        <p:spPr>
          <a:xfrm>
            <a:off x="227220" y="505050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分工与过程管理</a:t>
            </a:r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C027A48C-5F76-E861-20D5-9FBEAD9E05F1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09ADD902-6922-FB09-B9A9-1468FEC2878F}"/>
              </a:ext>
            </a:extLst>
          </p:cNvPr>
          <p:cNvSpPr txBox="1"/>
          <p:nvPr/>
        </p:nvSpPr>
        <p:spPr>
          <a:xfrm>
            <a:off x="210810" y="5748074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演示视频</a:t>
            </a:r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324FD1B2-E997-1F21-2AD6-906D4A9428A0}"/>
              </a:ext>
            </a:extLst>
          </p:cNvPr>
          <p:cNvSpPr txBox="1"/>
          <p:nvPr/>
        </p:nvSpPr>
        <p:spPr>
          <a:xfrm>
            <a:off x="210811" y="2947532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技术方案</a:t>
            </a: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012BDF91-A080-8978-286F-50A739B7D466}"/>
              </a:ext>
            </a:extLst>
          </p:cNvPr>
          <p:cNvSpPr txBox="1"/>
          <p:nvPr/>
        </p:nvSpPr>
        <p:spPr>
          <a:xfrm>
            <a:off x="227220" y="435293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ea typeface="思源黑体 CN Bold" panose="020B0800000000000000"/>
              </a:rPr>
              <a:t>重难点问题</a:t>
            </a:r>
          </a:p>
        </p:txBody>
      </p:sp>
    </p:spTree>
    <p:extLst>
      <p:ext uri="{BB962C8B-B14F-4D97-AF65-F5344CB8AC3E}">
        <p14:creationId xmlns:p14="http://schemas.microsoft.com/office/powerpoint/2010/main" val="321519650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13" grpId="0" animBg="1"/>
      <p:bldP spid="15" grpId="0"/>
      <p:bldP spid="68" grpId="0" animBg="1"/>
      <p:bldP spid="69" grpId="0"/>
      <p:bldP spid="78" grpId="0" animBg="1"/>
      <p:bldP spid="7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846BDAA8-8188-E212-B886-0E4C21713C56}"/>
              </a:ext>
            </a:extLst>
          </p:cNvPr>
          <p:cNvSpPr/>
          <p:nvPr/>
        </p:nvSpPr>
        <p:spPr>
          <a:xfrm>
            <a:off x="2114387" y="191625"/>
            <a:ext cx="2523951" cy="454368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F87D372F-494C-7089-352C-B39F373E45FD}"/>
              </a:ext>
            </a:extLst>
          </p:cNvPr>
          <p:cNvSpPr txBox="1"/>
          <p:nvPr/>
        </p:nvSpPr>
        <p:spPr>
          <a:xfrm>
            <a:off x="2344022" y="235659"/>
            <a:ext cx="2178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聊天功能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0062744B-BD2D-2812-7752-895845BA876F}"/>
              </a:ext>
            </a:extLst>
          </p:cNvPr>
          <p:cNvSpPr txBox="1"/>
          <p:nvPr/>
        </p:nvSpPr>
        <p:spPr>
          <a:xfrm>
            <a:off x="2189032" y="779289"/>
            <a:ext cx="37507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580C6E"/>
                </a:solidFill>
              </a:rPr>
              <a:t>Q</a:t>
            </a:r>
            <a:r>
              <a:rPr lang="zh-CN" altLang="en-US" dirty="0">
                <a:solidFill>
                  <a:srgbClr val="580C6E"/>
                </a:solidFill>
              </a:rPr>
              <a:t>：</a:t>
            </a:r>
            <a:r>
              <a:rPr lang="zh-CN" altLang="en-US" dirty="0"/>
              <a:t>需要让两个用户能够实时通信并随时收到消息提醒</a:t>
            </a:r>
            <a:endParaRPr lang="en-US" altLang="zh-CN" dirty="0"/>
          </a:p>
          <a:p>
            <a:endParaRPr lang="en-US" altLang="zh-CN" dirty="0">
              <a:solidFill>
                <a:srgbClr val="580C6E"/>
              </a:solidFill>
            </a:endParaRPr>
          </a:p>
          <a:p>
            <a:r>
              <a:rPr lang="en-US" altLang="zh-CN" dirty="0">
                <a:solidFill>
                  <a:srgbClr val="580C6E"/>
                </a:solidFill>
              </a:rPr>
              <a:t>S</a:t>
            </a:r>
            <a:r>
              <a:rPr lang="zh-CN" altLang="en-US" dirty="0">
                <a:solidFill>
                  <a:srgbClr val="580C6E"/>
                </a:solidFill>
              </a:rPr>
              <a:t>：</a:t>
            </a:r>
            <a:r>
              <a:rPr lang="zh-CN" altLang="en-US" dirty="0"/>
              <a:t>采用轮询方式定时向后端请求聊天记录以及更新标识，并刷新聊天界面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D15A62DB-973C-410E-6389-023D8E74BF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141" y="390058"/>
            <a:ext cx="5351188" cy="4735895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24A707F0-21ED-E60B-B8EC-B1EC090C6D97}"/>
              </a:ext>
            </a:extLst>
          </p:cNvPr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AF004AB3-D9F9-D099-4603-6C7BF44C575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2323BC2B-C69A-0C71-D273-3751B0605701}"/>
              </a:ext>
            </a:extLst>
          </p:cNvPr>
          <p:cNvSpPr/>
          <p:nvPr/>
        </p:nvSpPr>
        <p:spPr>
          <a:xfrm>
            <a:off x="150476" y="2997289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80F762F-DC54-40CF-6B5D-79F9651980AF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A3D68DC-5482-654A-A5F1-3EB098C56E1F}"/>
              </a:ext>
            </a:extLst>
          </p:cNvPr>
          <p:cNvSpPr txBox="1"/>
          <p:nvPr/>
        </p:nvSpPr>
        <p:spPr>
          <a:xfrm>
            <a:off x="227220" y="481817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产品原型设计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7F64B81-F7D6-9D27-1B24-1388ADFB6B5B}"/>
              </a:ext>
            </a:extLst>
          </p:cNvPr>
          <p:cNvSpPr txBox="1"/>
          <p:nvPr/>
        </p:nvSpPr>
        <p:spPr>
          <a:xfrm>
            <a:off x="227220" y="570288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开发迭代计划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344352E4-AF96-D818-4DB2-99125EBDC292}"/>
              </a:ext>
            </a:extLst>
          </p:cNvPr>
          <p:cNvSpPr txBox="1"/>
          <p:nvPr/>
        </p:nvSpPr>
        <p:spPr>
          <a:xfrm>
            <a:off x="216364" y="3048750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a typeface="思源黑体 CN Bold" panose="020B0800000000000000"/>
              </a:rPr>
              <a:t>用户需求与分析</a:t>
            </a: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9A4B155-BDA3-FF90-0D80-EAF2D385214B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7C7DF26F-C4A5-F14D-D777-F0BE31E8394B}"/>
              </a:ext>
            </a:extLst>
          </p:cNvPr>
          <p:cNvSpPr txBox="1"/>
          <p:nvPr/>
        </p:nvSpPr>
        <p:spPr>
          <a:xfrm>
            <a:off x="214744" y="3899993"/>
            <a:ext cx="1464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总体架构</a:t>
            </a:r>
            <a:endParaRPr lang="en-US" altLang="zh-CN" sz="1400" b="1" dirty="0">
              <a:solidFill>
                <a:schemeClr val="bg1"/>
              </a:solidFill>
              <a:ea typeface="思源黑体 CN Bold" panose="020B0800000000000000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和技术选型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6903183C-354C-2689-C529-6392F4A4F938}"/>
              </a:ext>
            </a:extLst>
          </p:cNvPr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0BFDFB88-0BB6-EDAF-6786-4B5A838CC9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72F8F5A8-26A8-1BEE-BF9C-4EDFED5D905E}"/>
              </a:ext>
            </a:extLst>
          </p:cNvPr>
          <p:cNvSpPr/>
          <p:nvPr/>
        </p:nvSpPr>
        <p:spPr>
          <a:xfrm>
            <a:off x="137323" y="4281065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12CA847-58BB-3E1E-4293-CF85D44BA18D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E6FFD62-A108-69BE-9061-8A34B80B8B83}"/>
              </a:ext>
            </a:extLst>
          </p:cNvPr>
          <p:cNvSpPr txBox="1"/>
          <p:nvPr/>
        </p:nvSpPr>
        <p:spPr>
          <a:xfrm>
            <a:off x="210810" y="3650235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功能简介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4C7C25D-64DD-0708-DB00-42DF1D19B63B}"/>
              </a:ext>
            </a:extLst>
          </p:cNvPr>
          <p:cNvSpPr txBox="1"/>
          <p:nvPr/>
        </p:nvSpPr>
        <p:spPr>
          <a:xfrm>
            <a:off x="227220" y="505050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分工与过程管理</a:t>
            </a:r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FC2C286-C2F5-8656-C7EC-529430622258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3EF75F73-FFF0-D626-878C-7521AFA7EE20}"/>
              </a:ext>
            </a:extLst>
          </p:cNvPr>
          <p:cNvSpPr txBox="1"/>
          <p:nvPr/>
        </p:nvSpPr>
        <p:spPr>
          <a:xfrm>
            <a:off x="210810" y="5748074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演示视频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56404D3-7AD3-6912-3F42-236192228025}"/>
              </a:ext>
            </a:extLst>
          </p:cNvPr>
          <p:cNvSpPr txBox="1"/>
          <p:nvPr/>
        </p:nvSpPr>
        <p:spPr>
          <a:xfrm>
            <a:off x="210811" y="2947532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技术方案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EE5FC801-42B8-DA27-ADE0-8AE05976696C}"/>
              </a:ext>
            </a:extLst>
          </p:cNvPr>
          <p:cNvSpPr txBox="1"/>
          <p:nvPr/>
        </p:nvSpPr>
        <p:spPr>
          <a:xfrm>
            <a:off x="227220" y="435293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ea typeface="思源黑体 CN Bold" panose="020B0800000000000000"/>
              </a:rPr>
              <a:t>重难点问题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/>
      <p:bldP spid="21" grpId="0" animBg="1"/>
      <p:bldP spid="22" grpId="0"/>
      <p:bldP spid="35" grpId="0" animBg="1"/>
      <p:bldP spid="3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矩形: 圆角 92">
            <a:extLst>
              <a:ext uri="{FF2B5EF4-FFF2-40B4-BE49-F238E27FC236}">
                <a16:creationId xmlns:a16="http://schemas.microsoft.com/office/drawing/2014/main" id="{1AF562F9-C3E7-D3C1-23D2-431503B90D38}"/>
              </a:ext>
            </a:extLst>
          </p:cNvPr>
          <p:cNvSpPr/>
          <p:nvPr/>
        </p:nvSpPr>
        <p:spPr>
          <a:xfrm>
            <a:off x="2447583" y="1416412"/>
            <a:ext cx="4531563" cy="1943455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BB3F7485-04F7-8272-AC13-AA34E58DD1D4}"/>
              </a:ext>
            </a:extLst>
          </p:cNvPr>
          <p:cNvSpPr/>
          <p:nvPr/>
        </p:nvSpPr>
        <p:spPr>
          <a:xfrm>
            <a:off x="2630519" y="2076065"/>
            <a:ext cx="130085" cy="342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95" name="矩形: 圆角 94">
            <a:extLst>
              <a:ext uri="{FF2B5EF4-FFF2-40B4-BE49-F238E27FC236}">
                <a16:creationId xmlns:a16="http://schemas.microsoft.com/office/drawing/2014/main" id="{4109A1A0-9BC9-9826-824F-BF4A001C33B8}"/>
              </a:ext>
            </a:extLst>
          </p:cNvPr>
          <p:cNvSpPr/>
          <p:nvPr/>
        </p:nvSpPr>
        <p:spPr>
          <a:xfrm>
            <a:off x="7066236" y="1416412"/>
            <a:ext cx="4297095" cy="1943452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08D1031-02DD-FEC8-758E-10D61DFC6758}"/>
              </a:ext>
            </a:extLst>
          </p:cNvPr>
          <p:cNvSpPr/>
          <p:nvPr/>
        </p:nvSpPr>
        <p:spPr>
          <a:xfrm>
            <a:off x="2484190" y="2026192"/>
            <a:ext cx="777875" cy="777875"/>
          </a:xfrm>
          <a:prstGeom prst="ellipse">
            <a:avLst/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01" name="Docer Falling Dust PPT demo 13">
            <a:extLst>
              <a:ext uri="{FF2B5EF4-FFF2-40B4-BE49-F238E27FC236}">
                <a16:creationId xmlns:a16="http://schemas.microsoft.com/office/drawing/2014/main" id="{26D6978D-53B9-3F8E-470F-B5E4380661B0}"/>
              </a:ext>
            </a:extLst>
          </p:cNvPr>
          <p:cNvSpPr txBox="1"/>
          <p:nvPr/>
        </p:nvSpPr>
        <p:spPr>
          <a:xfrm>
            <a:off x="3289861" y="1425244"/>
            <a:ext cx="3469813" cy="2001276"/>
          </a:xfrm>
          <a:prstGeom prst="rect">
            <a:avLst/>
          </a:prstGeom>
          <a:noFill/>
        </p:spPr>
        <p:txBody>
          <a:bodyPr wrap="square" lIns="94002" tIns="47001" rIns="94002" bIns="47001" rtlCol="0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前端部分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界面设计，包括回忆录、聊天界面等。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前端主要接口调用以及事件函数，包括登录、绑定、聊天、用户信息获取、回忆录上传、服药提醒添加以及各种组件等。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定期组织小组会议，会议记录，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API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文档。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制定每一阶段开发计划。</a:t>
            </a:r>
          </a:p>
        </p:txBody>
      </p:sp>
      <p:sp>
        <p:nvSpPr>
          <p:cNvPr id="102" name="Docer Falling Dust PPT demo 12">
            <a:extLst>
              <a:ext uri="{FF2B5EF4-FFF2-40B4-BE49-F238E27FC236}">
                <a16:creationId xmlns:a16="http://schemas.microsoft.com/office/drawing/2014/main" id="{727487D1-7FF4-5C61-737D-F25D473F8480}"/>
              </a:ext>
            </a:extLst>
          </p:cNvPr>
          <p:cNvSpPr txBox="1"/>
          <p:nvPr/>
        </p:nvSpPr>
        <p:spPr>
          <a:xfrm>
            <a:off x="2447583" y="2225031"/>
            <a:ext cx="889292" cy="371919"/>
          </a:xfrm>
          <a:prstGeom prst="rect">
            <a:avLst/>
          </a:prstGeom>
          <a:noFill/>
        </p:spPr>
        <p:txBody>
          <a:bodyPr wrap="square" lIns="94002" tIns="47001" rIns="94002" bIns="47001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邱皓炜</a:t>
            </a:r>
          </a:p>
        </p:txBody>
      </p:sp>
      <p:sp>
        <p:nvSpPr>
          <p:cNvPr id="104" name="Docer Falling Dust PPT demo 13">
            <a:extLst>
              <a:ext uri="{FF2B5EF4-FFF2-40B4-BE49-F238E27FC236}">
                <a16:creationId xmlns:a16="http://schemas.microsoft.com/office/drawing/2014/main" id="{924D56BC-D767-92B6-381F-97139CED341D}"/>
              </a:ext>
            </a:extLst>
          </p:cNvPr>
          <p:cNvSpPr txBox="1"/>
          <p:nvPr/>
        </p:nvSpPr>
        <p:spPr>
          <a:xfrm>
            <a:off x="7990440" y="1425244"/>
            <a:ext cx="3101663" cy="2555274"/>
          </a:xfrm>
          <a:prstGeom prst="rect">
            <a:avLst/>
          </a:prstGeom>
          <a:noFill/>
        </p:spPr>
        <p:txBody>
          <a:bodyPr wrap="square" lIns="94002" tIns="47001" rIns="94002" bIns="47001" rtlCol="0">
            <a:spAutoFit/>
          </a:bodyPr>
          <a:lstStyle/>
          <a:p>
            <a:pPr marL="17145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前端主要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界面设计，包括登录、身份选择、用户个人中心、健康数据、回忆录、聊天界面以及各种功能组件。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前端部分接口调用以及事件函数，包括健康数据上传、服药提醒上传、备忘录上传以及部分组件功能等。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前端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界面统一优化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  <a:p>
            <a:pPr marL="171450" indent="-17145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l"/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107" name="图形 106" descr="毕业帽">
            <a:extLst>
              <a:ext uri="{FF2B5EF4-FFF2-40B4-BE49-F238E27FC236}">
                <a16:creationId xmlns:a16="http://schemas.microsoft.com/office/drawing/2014/main" id="{A1B2A27A-E71A-2642-184C-5B5F5E7FB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3750" y="1644226"/>
            <a:ext cx="614234" cy="614234"/>
          </a:xfrm>
          <a:prstGeom prst="rect">
            <a:avLst/>
          </a:prstGeom>
        </p:spPr>
      </p:pic>
      <p:sp>
        <p:nvSpPr>
          <p:cNvPr id="116" name="Docer Falling Dust PPT demo 12">
            <a:extLst>
              <a:ext uri="{FF2B5EF4-FFF2-40B4-BE49-F238E27FC236}">
                <a16:creationId xmlns:a16="http://schemas.microsoft.com/office/drawing/2014/main" id="{29CBA13C-3D88-A221-593C-07524D97BBCD}"/>
              </a:ext>
            </a:extLst>
          </p:cNvPr>
          <p:cNvSpPr txBox="1"/>
          <p:nvPr/>
        </p:nvSpPr>
        <p:spPr>
          <a:xfrm>
            <a:off x="5582817" y="208326"/>
            <a:ext cx="3360774" cy="464252"/>
          </a:xfrm>
          <a:prstGeom prst="rect">
            <a:avLst/>
          </a:prstGeom>
          <a:noFill/>
        </p:spPr>
        <p:txBody>
          <a:bodyPr wrap="square" lIns="94002" tIns="47001" rIns="94002" bIns="47001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ea typeface="思源黑体 CN Bold" panose="020B0800000000000000"/>
                <a:cs typeface="+mn-ea"/>
                <a:sym typeface="+mn-lt"/>
              </a:rPr>
              <a:t>分工与过程管理</a:t>
            </a:r>
          </a:p>
        </p:txBody>
      </p: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A192442B-8448-72F6-7800-1E627D0A1639}"/>
              </a:ext>
            </a:extLst>
          </p:cNvPr>
          <p:cNvCxnSpPr>
            <a:cxnSpLocks/>
          </p:cNvCxnSpPr>
          <p:nvPr/>
        </p:nvCxnSpPr>
        <p:spPr>
          <a:xfrm>
            <a:off x="2448938" y="469543"/>
            <a:ext cx="2639463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703881">
                    <a:alpha val="0"/>
                  </a:srgbClr>
                </a:gs>
                <a:gs pos="100000">
                  <a:srgbClr val="70388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AE01FD5-8E70-0CB2-808A-E76FB1ADD8BF}"/>
              </a:ext>
            </a:extLst>
          </p:cNvPr>
          <p:cNvCxnSpPr>
            <a:cxnSpLocks/>
          </p:cNvCxnSpPr>
          <p:nvPr/>
        </p:nvCxnSpPr>
        <p:spPr>
          <a:xfrm>
            <a:off x="9195019" y="469543"/>
            <a:ext cx="2455069" cy="0"/>
          </a:xfrm>
          <a:prstGeom prst="line">
            <a:avLst/>
          </a:prstGeom>
          <a:ln w="34925">
            <a:gradFill flip="none" rotWithShape="1">
              <a:gsLst>
                <a:gs pos="0">
                  <a:srgbClr val="703881">
                    <a:alpha val="0"/>
                  </a:srgbClr>
                </a:gs>
                <a:gs pos="100000">
                  <a:srgbClr val="703881"/>
                </a:gs>
              </a:gsLst>
              <a:lin ang="108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>
            <a:extLst>
              <a:ext uri="{FF2B5EF4-FFF2-40B4-BE49-F238E27FC236}">
                <a16:creationId xmlns:a16="http://schemas.microsoft.com/office/drawing/2014/main" id="{8D3B1382-8CB6-BAF0-80B3-458E44CEF7BF}"/>
              </a:ext>
            </a:extLst>
          </p:cNvPr>
          <p:cNvSpPr/>
          <p:nvPr/>
        </p:nvSpPr>
        <p:spPr>
          <a:xfrm>
            <a:off x="7271804" y="2076065"/>
            <a:ext cx="130085" cy="342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22" name="椭圆 121">
            <a:extLst>
              <a:ext uri="{FF2B5EF4-FFF2-40B4-BE49-F238E27FC236}">
                <a16:creationId xmlns:a16="http://schemas.microsoft.com/office/drawing/2014/main" id="{052DAAF0-400B-1049-346D-16D19EC5987F}"/>
              </a:ext>
            </a:extLst>
          </p:cNvPr>
          <p:cNvSpPr/>
          <p:nvPr/>
        </p:nvSpPr>
        <p:spPr>
          <a:xfrm>
            <a:off x="7125475" y="2026192"/>
            <a:ext cx="777875" cy="777875"/>
          </a:xfrm>
          <a:prstGeom prst="ellipse">
            <a:avLst/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3" name="Docer Falling Dust PPT demo 12">
            <a:extLst>
              <a:ext uri="{FF2B5EF4-FFF2-40B4-BE49-F238E27FC236}">
                <a16:creationId xmlns:a16="http://schemas.microsoft.com/office/drawing/2014/main" id="{11765303-303B-C0AE-0BE8-C5233CC63779}"/>
              </a:ext>
            </a:extLst>
          </p:cNvPr>
          <p:cNvSpPr txBox="1"/>
          <p:nvPr/>
        </p:nvSpPr>
        <p:spPr>
          <a:xfrm>
            <a:off x="7088868" y="2225031"/>
            <a:ext cx="889292" cy="371919"/>
          </a:xfrm>
          <a:prstGeom prst="rect">
            <a:avLst/>
          </a:prstGeom>
          <a:noFill/>
        </p:spPr>
        <p:txBody>
          <a:bodyPr wrap="square" lIns="94002" tIns="47001" rIns="94002" bIns="47001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童新荷</a:t>
            </a:r>
          </a:p>
        </p:txBody>
      </p:sp>
      <p:sp>
        <p:nvSpPr>
          <p:cNvPr id="134" name="矩形: 圆角 133">
            <a:extLst>
              <a:ext uri="{FF2B5EF4-FFF2-40B4-BE49-F238E27FC236}">
                <a16:creationId xmlns:a16="http://schemas.microsoft.com/office/drawing/2014/main" id="{02764961-BFF3-3BD8-312C-58C0A015C6ED}"/>
              </a:ext>
            </a:extLst>
          </p:cNvPr>
          <p:cNvSpPr/>
          <p:nvPr/>
        </p:nvSpPr>
        <p:spPr>
          <a:xfrm>
            <a:off x="2447583" y="4308798"/>
            <a:ext cx="4531563" cy="1943455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85446228-E9D0-6F6E-BCF5-776E9DB34CC3}"/>
              </a:ext>
            </a:extLst>
          </p:cNvPr>
          <p:cNvSpPr/>
          <p:nvPr/>
        </p:nvSpPr>
        <p:spPr>
          <a:xfrm>
            <a:off x="2630519" y="4968451"/>
            <a:ext cx="130085" cy="342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36" name="矩形: 圆角 135">
            <a:extLst>
              <a:ext uri="{FF2B5EF4-FFF2-40B4-BE49-F238E27FC236}">
                <a16:creationId xmlns:a16="http://schemas.microsoft.com/office/drawing/2014/main" id="{6419FBD6-9121-060C-BC26-F40C1D6EF6FC}"/>
              </a:ext>
            </a:extLst>
          </p:cNvPr>
          <p:cNvSpPr/>
          <p:nvPr/>
        </p:nvSpPr>
        <p:spPr>
          <a:xfrm>
            <a:off x="7066236" y="4308798"/>
            <a:ext cx="4297095" cy="1943452"/>
          </a:xfrm>
          <a:prstGeom prst="roundRect">
            <a:avLst>
              <a:gd name="adj" fmla="val 8717"/>
            </a:avLst>
          </a:prstGeom>
          <a:solidFill>
            <a:sysClr val="window" lastClr="FFFFFF"/>
          </a:solidFill>
          <a:ln w="6350" cap="flat" cmpd="sng" algn="ctr">
            <a:solidFill>
              <a:srgbClr val="E7E6E6">
                <a:lumMod val="75000"/>
              </a:srgbClr>
            </a:solidFill>
            <a:prstDash val="solid"/>
            <a:miter lim="800000"/>
          </a:ln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37" name="椭圆 136">
            <a:extLst>
              <a:ext uri="{FF2B5EF4-FFF2-40B4-BE49-F238E27FC236}">
                <a16:creationId xmlns:a16="http://schemas.microsoft.com/office/drawing/2014/main" id="{190C69C7-D5C4-B20D-9BB5-023B59D12114}"/>
              </a:ext>
            </a:extLst>
          </p:cNvPr>
          <p:cNvSpPr/>
          <p:nvPr/>
        </p:nvSpPr>
        <p:spPr>
          <a:xfrm>
            <a:off x="2484190" y="4918578"/>
            <a:ext cx="777875" cy="777875"/>
          </a:xfrm>
          <a:prstGeom prst="ellipse">
            <a:avLst/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9" name="Docer Falling Dust PPT demo 12">
            <a:extLst>
              <a:ext uri="{FF2B5EF4-FFF2-40B4-BE49-F238E27FC236}">
                <a16:creationId xmlns:a16="http://schemas.microsoft.com/office/drawing/2014/main" id="{9A136050-E87F-DC17-3723-7163882CFC4F}"/>
              </a:ext>
            </a:extLst>
          </p:cNvPr>
          <p:cNvSpPr txBox="1"/>
          <p:nvPr/>
        </p:nvSpPr>
        <p:spPr>
          <a:xfrm>
            <a:off x="2447583" y="5117417"/>
            <a:ext cx="889292" cy="371919"/>
          </a:xfrm>
          <a:prstGeom prst="rect">
            <a:avLst/>
          </a:prstGeom>
          <a:noFill/>
        </p:spPr>
        <p:txBody>
          <a:bodyPr wrap="square" lIns="94002" tIns="47001" rIns="94002" bIns="47001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冷杰</a:t>
            </a:r>
          </a:p>
        </p:txBody>
      </p:sp>
      <p:pic>
        <p:nvPicPr>
          <p:cNvPr id="141" name="图形 140" descr="毕业帽">
            <a:extLst>
              <a:ext uri="{FF2B5EF4-FFF2-40B4-BE49-F238E27FC236}">
                <a16:creationId xmlns:a16="http://schemas.microsoft.com/office/drawing/2014/main" id="{5DD3344A-13D8-9A40-5DC6-E7604A7B60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93750" y="4536612"/>
            <a:ext cx="614234" cy="614234"/>
          </a:xfrm>
          <a:prstGeom prst="rect">
            <a:avLst/>
          </a:prstGeom>
        </p:spPr>
      </p:pic>
      <p:sp>
        <p:nvSpPr>
          <p:cNvPr id="142" name="矩形 141">
            <a:extLst>
              <a:ext uri="{FF2B5EF4-FFF2-40B4-BE49-F238E27FC236}">
                <a16:creationId xmlns:a16="http://schemas.microsoft.com/office/drawing/2014/main" id="{1EB898EB-9A0E-6DE9-C0F4-BA555F83EED0}"/>
              </a:ext>
            </a:extLst>
          </p:cNvPr>
          <p:cNvSpPr/>
          <p:nvPr/>
        </p:nvSpPr>
        <p:spPr>
          <a:xfrm>
            <a:off x="7271804" y="4968451"/>
            <a:ext cx="130085" cy="3426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sz="2400" b="1" dirty="0">
              <a:gradFill flip="none" rotWithShape="1">
                <a:gsLst>
                  <a:gs pos="66000">
                    <a:srgbClr val="7D4DA1"/>
                  </a:gs>
                  <a:gs pos="0">
                    <a:srgbClr val="6E448F"/>
                  </a:gs>
                  <a:gs pos="100000">
                    <a:srgbClr val="2B2862"/>
                  </a:gs>
                </a:gsLst>
                <a:lin ang="0" scaled="1"/>
                <a:tileRect/>
              </a:gradFill>
              <a:latin typeface="方正小标宋简体" panose="02000000000000000000" pitchFamily="2" charset="-122"/>
              <a:ea typeface="方正小标宋简体" panose="02000000000000000000" pitchFamily="2" charset="-122"/>
            </a:endParaRPr>
          </a:p>
        </p:txBody>
      </p:sp>
      <p:sp>
        <p:nvSpPr>
          <p:cNvPr id="143" name="椭圆 142">
            <a:extLst>
              <a:ext uri="{FF2B5EF4-FFF2-40B4-BE49-F238E27FC236}">
                <a16:creationId xmlns:a16="http://schemas.microsoft.com/office/drawing/2014/main" id="{8F7ED5B9-16D9-2F65-8DEB-3D5A8E1AF66D}"/>
              </a:ext>
            </a:extLst>
          </p:cNvPr>
          <p:cNvSpPr/>
          <p:nvPr/>
        </p:nvSpPr>
        <p:spPr>
          <a:xfrm>
            <a:off x="7125475" y="4918578"/>
            <a:ext cx="777875" cy="777875"/>
          </a:xfrm>
          <a:prstGeom prst="ellipse">
            <a:avLst/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44" name="Docer Falling Dust PPT demo 12">
            <a:extLst>
              <a:ext uri="{FF2B5EF4-FFF2-40B4-BE49-F238E27FC236}">
                <a16:creationId xmlns:a16="http://schemas.microsoft.com/office/drawing/2014/main" id="{E98DDD52-91C7-B09C-C6A1-A7D5CE152E42}"/>
              </a:ext>
            </a:extLst>
          </p:cNvPr>
          <p:cNvSpPr txBox="1"/>
          <p:nvPr/>
        </p:nvSpPr>
        <p:spPr>
          <a:xfrm>
            <a:off x="7088868" y="5117417"/>
            <a:ext cx="889292" cy="371919"/>
          </a:xfrm>
          <a:prstGeom prst="rect">
            <a:avLst/>
          </a:prstGeom>
          <a:noFill/>
        </p:spPr>
        <p:txBody>
          <a:bodyPr wrap="square" lIns="94002" tIns="47001" rIns="94002" bIns="47001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cs typeface="+mn-ea"/>
                <a:sym typeface="+mn-lt"/>
              </a:rPr>
              <a:t>任玿呈</a:t>
            </a: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31D257B6-A2DE-CEED-7704-BDA609951B17}"/>
              </a:ext>
            </a:extLst>
          </p:cNvPr>
          <p:cNvSpPr txBox="1"/>
          <p:nvPr/>
        </p:nvSpPr>
        <p:spPr>
          <a:xfrm>
            <a:off x="3291216" y="4306732"/>
            <a:ext cx="3401073" cy="172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后端django服务器搭建，数据库的存储和使用。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完成各种功能的接口的实现，包括登录、绑定、聊天、用户信息获取、回忆录上传、服药提醒等各种功能。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根据前端需求及时修改后端函数，解决bug。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DA7D49CE-959B-6E67-4D8F-C65E76CE069F}"/>
              </a:ext>
            </a:extLst>
          </p:cNvPr>
          <p:cNvSpPr txBox="1"/>
          <p:nvPr/>
        </p:nvSpPr>
        <p:spPr>
          <a:xfrm>
            <a:off x="7986056" y="4306732"/>
            <a:ext cx="3101663" cy="17216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部署项目，配置服务器，安装与配置uWSGI、Nginx和后端的settings文件。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协助实现部分后端接口，包括：聊天功能，服药提醒，回忆录上传图片等功能。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marL="171450" indent="-1714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根据前后端代码的修改，进行重新部署，解决过程中遇到的问题。</a:t>
            </a:r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BFC94105-E3EC-E122-BDE1-DE0CDAF819E2}"/>
              </a:ext>
            </a:extLst>
          </p:cNvPr>
          <p:cNvSpPr/>
          <p:nvPr/>
        </p:nvSpPr>
        <p:spPr>
          <a:xfrm>
            <a:off x="2484190" y="775798"/>
            <a:ext cx="1667217" cy="454368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1F3829A-3B1B-FE9A-8C3B-6B47A759FE4A}"/>
              </a:ext>
            </a:extLst>
          </p:cNvPr>
          <p:cNvSpPr txBox="1"/>
          <p:nvPr/>
        </p:nvSpPr>
        <p:spPr>
          <a:xfrm>
            <a:off x="2598432" y="819266"/>
            <a:ext cx="143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frontend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7C70B6A8-C4C0-B7FF-DB38-658780B69830}"/>
              </a:ext>
            </a:extLst>
          </p:cNvPr>
          <p:cNvSpPr/>
          <p:nvPr/>
        </p:nvSpPr>
        <p:spPr>
          <a:xfrm>
            <a:off x="2484190" y="3570492"/>
            <a:ext cx="1667217" cy="454368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7531858-D62C-7CA8-6BBA-CA0628E6E22B}"/>
              </a:ext>
            </a:extLst>
          </p:cNvPr>
          <p:cNvSpPr txBox="1"/>
          <p:nvPr/>
        </p:nvSpPr>
        <p:spPr>
          <a:xfrm>
            <a:off x="2598432" y="3613960"/>
            <a:ext cx="143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backend</a:t>
            </a:r>
            <a:endParaRPr lang="zh-CN" altLang="en-US" b="1" dirty="0">
              <a:solidFill>
                <a:schemeClr val="bg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1D3AC7D1-42A9-D900-0D01-C5AE79BD10F5}"/>
              </a:ext>
            </a:extLst>
          </p:cNvPr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F3FB7BA8-6CD9-41F8-40D7-ED4AA14C080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6FBCC6C7-489F-97FC-C74F-6DAFC6451E36}"/>
              </a:ext>
            </a:extLst>
          </p:cNvPr>
          <p:cNvSpPr/>
          <p:nvPr/>
        </p:nvSpPr>
        <p:spPr>
          <a:xfrm>
            <a:off x="150476" y="2997289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E117624-58ED-0713-D41E-AB8001869AEC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E7F9E6C-B93A-1421-7A79-012E4F938595}"/>
              </a:ext>
            </a:extLst>
          </p:cNvPr>
          <p:cNvSpPr txBox="1"/>
          <p:nvPr/>
        </p:nvSpPr>
        <p:spPr>
          <a:xfrm>
            <a:off x="227220" y="481817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产品原型设计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07A77BF-EAB1-2097-D4B1-A8CC1349403F}"/>
              </a:ext>
            </a:extLst>
          </p:cNvPr>
          <p:cNvSpPr txBox="1"/>
          <p:nvPr/>
        </p:nvSpPr>
        <p:spPr>
          <a:xfrm>
            <a:off x="227220" y="570288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开发迭代计划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D1D5FFB-1926-D2BC-167D-673C4D7E154E}"/>
              </a:ext>
            </a:extLst>
          </p:cNvPr>
          <p:cNvSpPr txBox="1"/>
          <p:nvPr/>
        </p:nvSpPr>
        <p:spPr>
          <a:xfrm>
            <a:off x="216364" y="3048750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a typeface="思源黑体 CN Bold" panose="020B0800000000000000"/>
              </a:rPr>
              <a:t>用户需求与分析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CDC54D4-2603-9A87-D247-8E4D5C6159B6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F7E8AC82-B2BD-3FF4-60AA-1F172F38DFE3}"/>
              </a:ext>
            </a:extLst>
          </p:cNvPr>
          <p:cNvSpPr txBox="1"/>
          <p:nvPr/>
        </p:nvSpPr>
        <p:spPr>
          <a:xfrm>
            <a:off x="214744" y="3899993"/>
            <a:ext cx="1464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总体架构</a:t>
            </a:r>
            <a:endParaRPr lang="en-US" altLang="zh-CN" sz="1400" b="1" dirty="0">
              <a:solidFill>
                <a:schemeClr val="bg1"/>
              </a:solidFill>
              <a:ea typeface="思源黑体 CN Bold" panose="020B0800000000000000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和技术选型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86EFC3B-B29F-41B1-88F9-65071DEC71F5}"/>
              </a:ext>
            </a:extLst>
          </p:cNvPr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7649BD72-F76E-5981-F7F6-B0459010BB3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34B4D9E8-95EF-EFEE-0C18-B2AC4F11312B}"/>
              </a:ext>
            </a:extLst>
          </p:cNvPr>
          <p:cNvSpPr/>
          <p:nvPr/>
        </p:nvSpPr>
        <p:spPr>
          <a:xfrm>
            <a:off x="134506" y="4978633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195415DB-2DAA-2295-77FF-094612AA1707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BE4A9A3E-4370-6BE0-E3FC-D56160ADB2EE}"/>
              </a:ext>
            </a:extLst>
          </p:cNvPr>
          <p:cNvSpPr txBox="1"/>
          <p:nvPr/>
        </p:nvSpPr>
        <p:spPr>
          <a:xfrm>
            <a:off x="210810" y="3650235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功能简介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DBA55A82-7051-CA3A-8537-328E731205BB}"/>
              </a:ext>
            </a:extLst>
          </p:cNvPr>
          <p:cNvSpPr txBox="1"/>
          <p:nvPr/>
        </p:nvSpPr>
        <p:spPr>
          <a:xfrm>
            <a:off x="227220" y="505050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ea typeface="思源黑体 CN Bold" panose="020B0800000000000000"/>
              </a:rPr>
              <a:t>分工与过程管理</a:t>
            </a:r>
          </a:p>
        </p:txBody>
      </p: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D7F217B-5D42-8A8A-FE58-3631A4EE42B0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25B9C2FA-EB89-EB58-B6C9-3975E6C21203}"/>
              </a:ext>
            </a:extLst>
          </p:cNvPr>
          <p:cNvSpPr txBox="1"/>
          <p:nvPr/>
        </p:nvSpPr>
        <p:spPr>
          <a:xfrm>
            <a:off x="210810" y="5748074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演示视频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50D53A26-4999-036A-63EA-5C70D0C5B73C}"/>
              </a:ext>
            </a:extLst>
          </p:cNvPr>
          <p:cNvSpPr txBox="1"/>
          <p:nvPr/>
        </p:nvSpPr>
        <p:spPr>
          <a:xfrm>
            <a:off x="210811" y="2947532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技术方案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4B2A8C5-AB37-E814-169F-F5CBFFE6F507}"/>
              </a:ext>
            </a:extLst>
          </p:cNvPr>
          <p:cNvSpPr txBox="1"/>
          <p:nvPr/>
        </p:nvSpPr>
        <p:spPr>
          <a:xfrm>
            <a:off x="227220" y="435293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重难点问题</a:t>
            </a:r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6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 animBg="1"/>
      <p:bldP spid="94" grpId="0"/>
      <p:bldP spid="95" grpId="0" animBg="1"/>
      <p:bldP spid="97" grpId="0" animBg="1"/>
      <p:bldP spid="101" grpId="0"/>
      <p:bldP spid="102" grpId="0"/>
      <p:bldP spid="104" grpId="0"/>
      <p:bldP spid="116" grpId="0"/>
      <p:bldP spid="121" grpId="0"/>
      <p:bldP spid="122" grpId="0" animBg="1"/>
      <p:bldP spid="123" grpId="0"/>
      <p:bldP spid="134" grpId="0" animBg="1"/>
      <p:bldP spid="135" grpId="0"/>
      <p:bldP spid="136" grpId="0" animBg="1"/>
      <p:bldP spid="137" grpId="0" animBg="1"/>
      <p:bldP spid="139" grpId="0"/>
      <p:bldP spid="142" grpId="0"/>
      <p:bldP spid="143" grpId="0" animBg="1"/>
      <p:bldP spid="144" grpId="0"/>
      <p:bldP spid="25" grpId="0" animBg="1"/>
      <p:bldP spid="26" grpId="0"/>
      <p:bldP spid="27" grpId="0" animBg="1"/>
      <p:bldP spid="28" grpId="0"/>
      <p:bldP spid="31" grpId="0" animBg="1"/>
      <p:bldP spid="32" grpId="0"/>
      <p:bldP spid="40" grpId="0" animBg="1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DB0C3D05-2219-2AA5-E3D4-D0E28826648A}"/>
              </a:ext>
            </a:extLst>
          </p:cNvPr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D24CF9AA-1C87-22FD-FF15-C84709522F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1308995-DBD3-0EF3-DF88-B6A7C5E52E68}"/>
              </a:ext>
            </a:extLst>
          </p:cNvPr>
          <p:cNvSpPr/>
          <p:nvPr/>
        </p:nvSpPr>
        <p:spPr>
          <a:xfrm>
            <a:off x="150476" y="2997289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B4C4A8F-7A6B-FF17-A4B6-B9204E8C323A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5AA981B-1B5A-C410-878C-34FA54236B9C}"/>
              </a:ext>
            </a:extLst>
          </p:cNvPr>
          <p:cNvSpPr txBox="1"/>
          <p:nvPr/>
        </p:nvSpPr>
        <p:spPr>
          <a:xfrm>
            <a:off x="227220" y="481817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产品原型设计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381D436-524F-C6D3-7867-49A2DB41CC47}"/>
              </a:ext>
            </a:extLst>
          </p:cNvPr>
          <p:cNvSpPr txBox="1"/>
          <p:nvPr/>
        </p:nvSpPr>
        <p:spPr>
          <a:xfrm>
            <a:off x="227220" y="570288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开发迭代计划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DB19655-018B-A564-690A-F8E1EBE1690E}"/>
              </a:ext>
            </a:extLst>
          </p:cNvPr>
          <p:cNvSpPr txBox="1"/>
          <p:nvPr/>
        </p:nvSpPr>
        <p:spPr>
          <a:xfrm>
            <a:off x="216364" y="3048750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ea typeface="思源黑体 CN Bold" panose="020B0800000000000000"/>
              </a:rPr>
              <a:t>用户需求与分析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5BC094B1-74A5-1BB7-0307-E94E540B32CE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>
            <a:extLst>
              <a:ext uri="{FF2B5EF4-FFF2-40B4-BE49-F238E27FC236}">
                <a16:creationId xmlns:a16="http://schemas.microsoft.com/office/drawing/2014/main" id="{B9CF3A05-460C-817D-FBAC-1844F6ABB388}"/>
              </a:ext>
            </a:extLst>
          </p:cNvPr>
          <p:cNvSpPr txBox="1"/>
          <p:nvPr/>
        </p:nvSpPr>
        <p:spPr>
          <a:xfrm>
            <a:off x="214744" y="3899993"/>
            <a:ext cx="1464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总体架构</a:t>
            </a:r>
            <a:endParaRPr lang="en-US" altLang="zh-CN" sz="1400" b="1" dirty="0">
              <a:solidFill>
                <a:schemeClr val="bg1"/>
              </a:solidFill>
              <a:ea typeface="思源黑体 CN Bold" panose="020B0800000000000000"/>
            </a:endParaRPr>
          </a:p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和技术选型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F69F288-4D01-C188-34EB-86035D0E51A8}"/>
              </a:ext>
            </a:extLst>
          </p:cNvPr>
          <p:cNvSpPr/>
          <p:nvPr/>
        </p:nvSpPr>
        <p:spPr>
          <a:xfrm rot="5400000">
            <a:off x="-2485415" y="2485419"/>
            <a:ext cx="6858000" cy="1887166"/>
          </a:xfrm>
          <a:prstGeom prst="rect">
            <a:avLst/>
          </a:prstGeom>
          <a:gradFill flip="none" rotWithShape="1">
            <a:gsLst>
              <a:gs pos="100000">
                <a:srgbClr val="8F1E65"/>
              </a:gs>
              <a:gs pos="90000">
                <a:srgbClr val="72156A"/>
              </a:gs>
              <a:gs pos="74000">
                <a:srgbClr val="580C6E"/>
              </a:gs>
              <a:gs pos="100000">
                <a:srgbClr val="AC2761"/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A7854A4-6A33-A1ED-DA1D-0E45CE06115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2000" contrast="-40000"/>
                    </a14:imgEffect>
                    <a14:imgEffect>
                      <a14:saturation sat="0"/>
                    </a14:imgEffect>
                    <a14:imgEffect>
                      <a14:sharpenSoften amoun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02" y="338387"/>
            <a:ext cx="1311701" cy="1325314"/>
          </a:xfrm>
          <a:prstGeom prst="rect">
            <a:avLst/>
          </a:prstGeom>
        </p:spPr>
      </p:pic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25F22253-C519-C8C2-FE01-4CC9EB0E7D7C}"/>
              </a:ext>
            </a:extLst>
          </p:cNvPr>
          <p:cNvSpPr/>
          <p:nvPr/>
        </p:nvSpPr>
        <p:spPr>
          <a:xfrm>
            <a:off x="137323" y="5676201"/>
            <a:ext cx="1611053" cy="45152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96FE7E4-01C4-E593-1895-BC9047C83375}"/>
              </a:ext>
            </a:extLst>
          </p:cNvPr>
          <p:cNvSpPr txBox="1"/>
          <p:nvPr/>
        </p:nvSpPr>
        <p:spPr>
          <a:xfrm>
            <a:off x="227220" y="2197507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项目背景</a:t>
            </a:r>
            <a:r>
              <a:rPr lang="en-US" altLang="zh-CN" sz="1400" b="1" dirty="0">
                <a:solidFill>
                  <a:schemeClr val="bg1"/>
                </a:solidFill>
                <a:ea typeface="思源黑体 CN Bold" panose="020B0800000000000000"/>
              </a:rPr>
              <a:t>&amp;</a:t>
            </a:r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目标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6AADE506-6B79-8FC6-058B-88972C62F109}"/>
              </a:ext>
            </a:extLst>
          </p:cNvPr>
          <p:cNvSpPr txBox="1"/>
          <p:nvPr/>
        </p:nvSpPr>
        <p:spPr>
          <a:xfrm>
            <a:off x="210810" y="3650235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功能简介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4DEA73F4-D6E5-B8AB-E2A1-37EA366536FE}"/>
              </a:ext>
            </a:extLst>
          </p:cNvPr>
          <p:cNvSpPr txBox="1"/>
          <p:nvPr/>
        </p:nvSpPr>
        <p:spPr>
          <a:xfrm>
            <a:off x="227220" y="5050506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分工与过程管理</a:t>
            </a: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7408863E-9594-3031-FA01-0A4D2C77E2A4}"/>
              </a:ext>
            </a:extLst>
          </p:cNvPr>
          <p:cNvCxnSpPr/>
          <p:nvPr/>
        </p:nvCxnSpPr>
        <p:spPr>
          <a:xfrm>
            <a:off x="330828" y="1883050"/>
            <a:ext cx="1256300" cy="0"/>
          </a:xfrm>
          <a:prstGeom prst="line">
            <a:avLst/>
          </a:prstGeom>
          <a:ln w="3175">
            <a:solidFill>
              <a:schemeClr val="bg1">
                <a:alpha val="82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3C38D253-529B-8963-BEBC-976A93E3DE5D}"/>
              </a:ext>
            </a:extLst>
          </p:cNvPr>
          <p:cNvSpPr txBox="1"/>
          <p:nvPr/>
        </p:nvSpPr>
        <p:spPr>
          <a:xfrm>
            <a:off x="210810" y="5748074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ea typeface="思源黑体 CN Bold" panose="020B0800000000000000"/>
              </a:rPr>
              <a:t>演示视频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5877C5A-EC12-496C-CDD3-B624EDC5FAA6}"/>
              </a:ext>
            </a:extLst>
          </p:cNvPr>
          <p:cNvSpPr txBox="1"/>
          <p:nvPr/>
        </p:nvSpPr>
        <p:spPr>
          <a:xfrm>
            <a:off x="210811" y="2947532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技术方案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A45A9A7-97FC-034B-E732-FF7B19DE915C}"/>
              </a:ext>
            </a:extLst>
          </p:cNvPr>
          <p:cNvSpPr txBox="1"/>
          <p:nvPr/>
        </p:nvSpPr>
        <p:spPr>
          <a:xfrm>
            <a:off x="227220" y="4352938"/>
            <a:ext cx="14640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ea typeface="思源黑体 CN Bold" panose="020B0800000000000000"/>
              </a:rPr>
              <a:t>重难点问题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25FC95C-6D9C-15E1-5D69-58616B1711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0087" y="1360976"/>
            <a:ext cx="4495800" cy="4495800"/>
          </a:xfrm>
          <a:prstGeom prst="rect">
            <a:avLst/>
          </a:prstGeom>
        </p:spPr>
      </p:pic>
      <p:sp>
        <p:nvSpPr>
          <p:cNvPr id="4" name="矩形: 圆角 3">
            <a:extLst>
              <a:ext uri="{FF2B5EF4-FFF2-40B4-BE49-F238E27FC236}">
                <a16:creationId xmlns:a16="http://schemas.microsoft.com/office/drawing/2014/main" id="{118F80D1-B9EB-0065-E805-D05143CB6739}"/>
              </a:ext>
            </a:extLst>
          </p:cNvPr>
          <p:cNvSpPr/>
          <p:nvPr/>
        </p:nvSpPr>
        <p:spPr>
          <a:xfrm>
            <a:off x="2484190" y="775798"/>
            <a:ext cx="1667217" cy="454368"/>
          </a:xfrm>
          <a:prstGeom prst="roundRect">
            <a:avLst>
              <a:gd name="adj" fmla="val 9640"/>
            </a:avLst>
          </a:prstGeom>
          <a:solidFill>
            <a:srgbClr val="580C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B6C163-2B08-92BE-5D43-F24EC7A79060}"/>
              </a:ext>
            </a:extLst>
          </p:cNvPr>
          <p:cNvSpPr txBox="1"/>
          <p:nvPr/>
        </p:nvSpPr>
        <p:spPr>
          <a:xfrm>
            <a:off x="2598432" y="819266"/>
            <a:ext cx="1438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项目二维码</a:t>
            </a:r>
          </a:p>
        </p:txBody>
      </p:sp>
      <p:pic>
        <p:nvPicPr>
          <p:cNvPr id="6" name="9ca720584a5c544928fd7ad8290634f8">
            <a:hlinkClick r:id="" action="ppaction://media"/>
            <a:extLst>
              <a:ext uri="{FF2B5EF4-FFF2-40B4-BE49-F238E27FC236}">
                <a16:creationId xmlns:a16="http://schemas.microsoft.com/office/drawing/2014/main" id="{E6076143-903B-BDA3-7577-E58DF94641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301411" y="0"/>
            <a:ext cx="9066944" cy="685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22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23" grpId="0" animBg="1"/>
      <p:bldP spid="24" grpId="0"/>
      <p:bldP spid="32" grpId="0" animBg="1"/>
      <p:bldP spid="33" grpId="0"/>
      <p:bldP spid="4" grpId="0" animBg="1"/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508125741"/>
  <p:tag name="MH_LIBRARY" val="GRAPHIC"/>
  <p:tag name="MH_TYPE" val="Other"/>
  <p:tag name="MH_ORDER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PPO+Helve">
      <a:majorFont>
        <a:latin typeface="等线 Light"/>
        <a:ea typeface="等线 Light"/>
        <a:cs typeface=""/>
      </a:majorFont>
      <a:minorFont>
        <a:latin typeface="HelveticaExt-Normal"/>
        <a:ea typeface="OPPOSans 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PPO+Helve">
      <a:majorFont>
        <a:latin typeface="等线 Light"/>
        <a:ea typeface="等线 Light"/>
        <a:cs typeface=""/>
      </a:majorFont>
      <a:minorFont>
        <a:latin typeface="HelveticaExt-Normal"/>
        <a:ea typeface="OPPOSans B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</TotalTime>
  <Words>1119</Words>
  <Application>Microsoft Office PowerPoint</Application>
  <PresentationFormat>宽屏</PresentationFormat>
  <Paragraphs>171</Paragraphs>
  <Slides>10</Slides>
  <Notes>8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10</vt:i4>
      </vt:variant>
    </vt:vector>
  </HeadingPairs>
  <TitlesOfParts>
    <vt:vector size="24" baseType="lpstr">
      <vt:lpstr>Gotham Rounded Book</vt:lpstr>
      <vt:lpstr>HelveticaExt-Normal</vt:lpstr>
      <vt:lpstr>OPPOSans M</vt:lpstr>
      <vt:lpstr>等线</vt:lpstr>
      <vt:lpstr>等线 Light</vt:lpstr>
      <vt:lpstr>方正小标宋简体</vt:lpstr>
      <vt:lpstr>思源黑体 CN Bold</vt:lpstr>
      <vt:lpstr>微软雅黑</vt:lpstr>
      <vt:lpstr>字魂58号-创中黑</vt:lpstr>
      <vt:lpstr>Arial</vt:lpstr>
      <vt:lpstr>Wingdings</vt:lpstr>
      <vt:lpstr>Office 主题​​</vt:lpstr>
      <vt:lpstr>自定义设计方案</vt:lpstr>
      <vt:lpstr>1_自定义设计方案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3528571680@qq.com</dc:creator>
  <cp:lastModifiedBy>皓炜 邱</cp:lastModifiedBy>
  <cp:revision>59</cp:revision>
  <dcterms:created xsi:type="dcterms:W3CDTF">2021-04-05T08:53:00Z</dcterms:created>
  <dcterms:modified xsi:type="dcterms:W3CDTF">2023-12-28T04:29:17Z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7D6207DFAF8C474294EF4F6911650BA1</vt:lpwstr>
  </property>
  <property fmtid="{D5CDD505-2E9C-101B-9397-08002B2CF9AE}" pid="3" name="KSOProductBuildVer">
    <vt:lpwstr>2052-11.1.0.10667</vt:lpwstr>
  </property>
</Properties>
</file>